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notesMasterIdLst>
    <p:notesMasterId r:id="rId57"/>
  </p:notesMasterIdLst>
  <p:sldIdLst>
    <p:sldId id="309" r:id="rId2"/>
    <p:sldId id="31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311" r:id="rId18"/>
    <p:sldId id="272" r:id="rId19"/>
    <p:sldId id="273" r:id="rId20"/>
    <p:sldId id="274" r:id="rId21"/>
    <p:sldId id="275" r:id="rId22"/>
    <p:sldId id="276" r:id="rId23"/>
    <p:sldId id="292" r:id="rId24"/>
    <p:sldId id="294" r:id="rId25"/>
    <p:sldId id="277" r:id="rId26"/>
    <p:sldId id="278" r:id="rId27"/>
    <p:sldId id="279" r:id="rId28"/>
    <p:sldId id="307" r:id="rId29"/>
    <p:sldId id="314" r:id="rId30"/>
    <p:sldId id="280" r:id="rId31"/>
    <p:sldId id="291" r:id="rId32"/>
    <p:sldId id="281" r:id="rId33"/>
    <p:sldId id="312" r:id="rId34"/>
    <p:sldId id="282" r:id="rId35"/>
    <p:sldId id="283" r:id="rId36"/>
    <p:sldId id="284" r:id="rId37"/>
    <p:sldId id="293" r:id="rId38"/>
    <p:sldId id="285" r:id="rId39"/>
    <p:sldId id="286" r:id="rId40"/>
    <p:sldId id="287" r:id="rId41"/>
    <p:sldId id="288" r:id="rId42"/>
    <p:sldId id="289" r:id="rId43"/>
    <p:sldId id="290" r:id="rId44"/>
    <p:sldId id="295" r:id="rId45"/>
    <p:sldId id="299" r:id="rId46"/>
    <p:sldId id="300" r:id="rId47"/>
    <p:sldId id="308" r:id="rId48"/>
    <p:sldId id="301" r:id="rId49"/>
    <p:sldId id="302" r:id="rId50"/>
    <p:sldId id="303" r:id="rId51"/>
    <p:sldId id="296" r:id="rId52"/>
    <p:sldId id="297" r:id="rId53"/>
    <p:sldId id="298" r:id="rId54"/>
    <p:sldId id="304" r:id="rId55"/>
    <p:sldId id="305" r:id="rId5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51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2E8C54B-9C8D-4F61-9F8E-775061D32947}" type="datetimeFigureOut">
              <a:rPr lang="ar-IQ" smtClean="0"/>
              <a:t>29/07/1443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60110B-8EB4-4018-B899-2F174BEB5E5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439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29/07/1443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9%83%D8%B1%D9%88%D9%85%D9%88%D8%B3%D9%88%D9%85" TargetMode="External"/><Relationship Id="rId7" Type="http://schemas.openxmlformats.org/officeDocument/2006/relationships/hyperlink" Target="https://ar.wikipedia.org/wiki/%D9%85%D8%AC%D9%87%D8%B1_%D8%B6%D9%88%D8%A6%D9%8A" TargetMode="External"/><Relationship Id="rId2" Type="http://schemas.openxmlformats.org/officeDocument/2006/relationships/hyperlink" Target="https://ar.wikipedia.org/wiki/%D8%B9%D9%84%D9%85_%D8%A7%D9%84%D9%88%D8%B1%D8%A7%D8%AB%D8%A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.wikipedia.org/wiki/%D8%AD%D9%85%D8%B6_%D9%86%D9%88%D9%88%D9%8A_%D8%B1%D9%8A%D8%A8%D9%88%D8%B2%D9%8A_%D9%85%D9%86%D9%82%D9%88%D8%B5_%D8%A7%D9%84%D8%A3%D9%83%D8%B3%D8%AC%D9%8A%D9%86" TargetMode="External"/><Relationship Id="rId5" Type="http://schemas.openxmlformats.org/officeDocument/2006/relationships/hyperlink" Target="https://ar.wikipedia.org/wiki/%D8%A7%D9%86%D9%82%D8%B3%D8%A7%D9%85_%D9%85%D9%86%D8%B5%D9%81" TargetMode="External"/><Relationship Id="rId4" Type="http://schemas.openxmlformats.org/officeDocument/2006/relationships/hyperlink" Target="https://ar.wikipedia.org/wiki/%D8%A7%D9%86%D9%82%D8%B3%D8%A7%D9%85_%D9%85%D8%AA%D8%B3%D8%A7%D9%88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r.wikipedia.org/wiki/%D8%B9%D9%84%D9%85_%D8%A7%D9%84%D8%AD%D9%8A%D9%88%D8%A7%D9%86" TargetMode="External"/><Relationship Id="rId3" Type="http://schemas.openxmlformats.org/officeDocument/2006/relationships/hyperlink" Target="https://ar.wikipedia.org/wiki/%D9%83%D8%A7%D8%A6%D9%86_%D9%88%D8%AD%D9%8A%D8%AF_%D8%A7%D9%84%D8%AE%D9%84%D9%8A%D8%A9" TargetMode="External"/><Relationship Id="rId7" Type="http://schemas.openxmlformats.org/officeDocument/2006/relationships/hyperlink" Target="https://ar.wikipedia.org/wiki/%D8%B7%D8%AD%D8%A7%D9%84%D8%A8" TargetMode="External"/><Relationship Id="rId2" Type="http://schemas.openxmlformats.org/officeDocument/2006/relationships/hyperlink" Target="https://ar.wikipedia.org/wiki/%D9%85%D9%8A%D9%83%D8%B1%D9%88%D8%A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.wikipedia.org/wiki/%D8%A8%D9%83%D8%AA%D9%8A%D8%B1%D9%8A%D8%A7" TargetMode="External"/><Relationship Id="rId5" Type="http://schemas.openxmlformats.org/officeDocument/2006/relationships/hyperlink" Target="https://ar.wikipedia.org/wiki/%D9%81%D9%8A%D8%B1%D9%88%D8%B3" TargetMode="External"/><Relationship Id="rId10" Type="http://schemas.openxmlformats.org/officeDocument/2006/relationships/hyperlink" Target="https://ar.wikipedia.org/wiki/%D8%B9%D9%84%D9%85_%D8%A7%D9%84%D8%AD%D8%B4%D8%B1%D8%A7%D8%AA" TargetMode="External"/><Relationship Id="rId4" Type="http://schemas.openxmlformats.org/officeDocument/2006/relationships/hyperlink" Target="https://ar.wikipedia.org/wiki/%D9%85%D8%AA%D8%B9%D8%AF%D8%AF%D8%A9_%D8%A7%D9%84%D8%AE%D9%84%D8%A7%D9%8A%D8%A7" TargetMode="External"/><Relationship Id="rId9" Type="http://schemas.openxmlformats.org/officeDocument/2006/relationships/hyperlink" Target="https://ar.wikipedia.org/wiki/%D8%B9%D9%84%D9%85_%D8%A7%D9%84%D9%86%D8%A8%D8%A7%D8%A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3200" dirty="0" smtClean="0">
                <a:solidFill>
                  <a:srgbClr val="FF0000"/>
                </a:solidFill>
              </a:rPr>
              <a:t>المحاضرة الأولى</a:t>
            </a:r>
            <a:endParaRPr lang="ar-IQ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</a:rPr>
              <a:t>9</a:t>
            </a:r>
            <a:r>
              <a:rPr lang="ar-IQ" b="1" dirty="0" smtClean="0">
                <a:solidFill>
                  <a:srgbClr val="FF0000"/>
                </a:solidFill>
              </a:rPr>
              <a:t>-وراثة </a:t>
            </a:r>
            <a:r>
              <a:rPr lang="ar-IQ" b="1" dirty="0">
                <a:solidFill>
                  <a:srgbClr val="FF0000"/>
                </a:solidFill>
              </a:rPr>
              <a:t>الكيمياء الحيوية </a:t>
            </a:r>
            <a:r>
              <a:rPr lang="en-US" b="1" dirty="0">
                <a:solidFill>
                  <a:srgbClr val="FF0000"/>
                </a:solidFill>
              </a:rPr>
              <a:t>Biochemical genetics</a:t>
            </a:r>
          </a:p>
          <a:p>
            <a:r>
              <a:rPr lang="ar-SA" b="1" dirty="0"/>
              <a:t>علم يبحث في الطبيعة الكيميائية للمورثات(الجينات)، والأساليب والعمليات التي تتحكم بها في نمو الكائن وحيويته، أو التي لها دور في عمليات الوراثة</a:t>
            </a:r>
            <a:r>
              <a:rPr lang="en-US" b="1" dirty="0" smtClean="0"/>
              <a:t>.</a:t>
            </a:r>
            <a:endParaRPr lang="ar-IQ" b="1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ar-IQ" b="1" dirty="0">
                <a:solidFill>
                  <a:srgbClr val="FF0000"/>
                </a:solidFill>
              </a:rPr>
              <a:t>10-الوراثة المناعية </a:t>
            </a:r>
            <a:r>
              <a:rPr lang="en-US" b="1" dirty="0" smtClean="0">
                <a:solidFill>
                  <a:srgbClr val="FF0000"/>
                </a:solidFill>
              </a:rPr>
              <a:t>Immune </a:t>
            </a:r>
            <a:r>
              <a:rPr lang="en-US" b="1" dirty="0">
                <a:solidFill>
                  <a:srgbClr val="FF0000"/>
                </a:solidFill>
              </a:rPr>
              <a:t>genetics</a:t>
            </a:r>
          </a:p>
          <a:p>
            <a:pPr rtl="0"/>
            <a:r>
              <a:rPr lang="ar-SA" b="1" dirty="0"/>
              <a:t>هو فرع من علم البحوث الطبية الذي يبحث  دراسة العوامل الجينية التي تسيطر على الردود المناعية للشخص ونقل هذه العوامل من جيل إلى جيل </a:t>
            </a:r>
            <a:r>
              <a:rPr lang="en-US" dirty="0"/>
              <a:t>. 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28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11-الوراثة </a:t>
            </a:r>
            <a:r>
              <a:rPr lang="ar-IQ" b="1" dirty="0">
                <a:solidFill>
                  <a:srgbClr val="FF0000"/>
                </a:solidFill>
              </a:rPr>
              <a:t>التطبيقية </a:t>
            </a:r>
            <a:r>
              <a:rPr lang="en-US" b="1" dirty="0">
                <a:solidFill>
                  <a:srgbClr val="FF0000"/>
                </a:solidFill>
              </a:rPr>
              <a:t>Applied genetics</a:t>
            </a:r>
          </a:p>
          <a:p>
            <a:r>
              <a:rPr lang="ar-IQ" b="1" dirty="0"/>
              <a:t>يختص هذا الفرع بتطبيق برامج التحسين الوراثي في النباتات و الحيوانات مثل التهجين و طرق التربية. </a:t>
            </a:r>
            <a:endParaRPr lang="ar-IQ" b="1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ar-IQ" b="1" dirty="0">
                <a:solidFill>
                  <a:srgbClr val="FF0000"/>
                </a:solidFill>
              </a:rPr>
              <a:t>12-الهندسة الوراثية </a:t>
            </a:r>
            <a:r>
              <a:rPr lang="en-US" b="1" dirty="0">
                <a:solidFill>
                  <a:srgbClr val="FF0000"/>
                </a:solidFill>
              </a:rPr>
              <a:t>Engineering genetics</a:t>
            </a:r>
          </a:p>
          <a:p>
            <a:r>
              <a:rPr lang="ar-IQ" b="1" dirty="0"/>
              <a:t>ويختص بالتعديل الوراثي للجينات في الكائنات الحية بطريقة </a:t>
            </a:r>
            <a:r>
              <a:rPr lang="ar-IQ" b="1" dirty="0" smtClean="0"/>
              <a:t>لا يمكن </a:t>
            </a:r>
            <a:r>
              <a:rPr lang="ar-IQ" b="1" dirty="0"/>
              <a:t>حصولها في الحالة الطبيعية.</a:t>
            </a:r>
            <a:endParaRPr lang="en-US" b="1" dirty="0"/>
          </a:p>
          <a:p>
            <a:pPr marL="0" indent="0">
              <a:buNone/>
            </a:pPr>
            <a:r>
              <a:rPr lang="ar-IQ" b="1" dirty="0"/>
              <a:t> 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ar-IQ" b="1" dirty="0">
                <a:solidFill>
                  <a:srgbClr val="FF0000"/>
                </a:solidFill>
              </a:rPr>
              <a:t>13- الوراثة الجزيئية </a:t>
            </a:r>
            <a:r>
              <a:rPr lang="en-US" b="1" dirty="0">
                <a:solidFill>
                  <a:srgbClr val="FF0000"/>
                </a:solidFill>
              </a:rPr>
              <a:t>Molecular genetics</a:t>
            </a:r>
          </a:p>
          <a:p>
            <a:r>
              <a:rPr lang="ar-IQ" b="1" dirty="0"/>
              <a:t> </a:t>
            </a:r>
            <a:r>
              <a:rPr lang="ar-SA" b="1" dirty="0"/>
              <a:t>يهتم هذا العلم بدراسة بنية ووظيفة الجينات على المستوى الجزيئي ، وبالتالي يستخدم أساليب كل من البيولوجيا الجزيئية وعلم الوراثة.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ar-SA" b="1" dirty="0"/>
              <a:t> </a:t>
            </a:r>
            <a:endParaRPr lang="en-US" b="1" dirty="0"/>
          </a:p>
          <a:p>
            <a:pPr marL="0" indent="0">
              <a:buNone/>
            </a:pP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4335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  </a:t>
            </a:r>
            <a:r>
              <a:rPr lang="ar-IQ" b="1" dirty="0" smtClean="0">
                <a:solidFill>
                  <a:srgbClr val="FF0000"/>
                </a:solidFill>
              </a:rPr>
              <a:t>تطور </a:t>
            </a:r>
            <a:r>
              <a:rPr lang="ar-IQ" b="1" dirty="0">
                <a:solidFill>
                  <a:srgbClr val="FF0000"/>
                </a:solidFill>
              </a:rPr>
              <a:t>علم </a:t>
            </a:r>
            <a:r>
              <a:rPr lang="ar-IQ" b="1" dirty="0" smtClean="0">
                <a:solidFill>
                  <a:srgbClr val="FF0000"/>
                </a:solidFill>
              </a:rPr>
              <a:t>الوراثة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IQ" b="1" dirty="0" smtClean="0"/>
          </a:p>
          <a:p>
            <a:pPr marL="0" indent="0">
              <a:buNone/>
            </a:pPr>
            <a:r>
              <a:rPr lang="ar-IQ" b="1" dirty="0" smtClean="0"/>
              <a:t>أن </a:t>
            </a:r>
            <a:r>
              <a:rPr lang="ar-IQ" b="1" dirty="0"/>
              <a:t>مولد هذا العلم كان في بداية القرن العشرين و ذلك عند اكتشاف قوانين مندل ، و خلال النصف الثاني من القرن العشرين وضعت دعائم هذا العلم و وضع قوانينه في الوراثة التقليدية </a:t>
            </a:r>
            <a:r>
              <a:rPr lang="en-US" b="1" dirty="0"/>
              <a:t>Classical Genetics</a:t>
            </a:r>
            <a:r>
              <a:rPr lang="ar-IQ" b="1" dirty="0"/>
              <a:t> ففي عام 1866نشر مندل مقاله عن نتائج تجاربه في التهجين .</a:t>
            </a:r>
            <a:endParaRPr lang="en-US" b="1" dirty="0"/>
          </a:p>
          <a:p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9327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 descr="BIRTH ANNIVERSARY OF... - Aliah BioSciences Unofficial | Faceboo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04088"/>
            <a:ext cx="7643192" cy="5821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/>
              <a:t>و تقدم فيما بعد علم الوراثة تقدما كبيرا لم يشهده غيره من العلوم الأخرى مكونا علم الوراثة </a:t>
            </a:r>
            <a:r>
              <a:rPr lang="ar-IQ" b="1" dirty="0" smtClean="0"/>
              <a:t>الحديث </a:t>
            </a:r>
            <a:r>
              <a:rPr lang="en-US" b="1" dirty="0"/>
              <a:t>Modern Genetics</a:t>
            </a:r>
            <a:r>
              <a:rPr lang="ar-IQ" b="1" dirty="0"/>
              <a:t>. وعلى الرغم من أهمية مقالات مندل و نتائج تجاربه، </a:t>
            </a:r>
            <a:r>
              <a:rPr lang="ar-IQ" b="1" dirty="0">
                <a:solidFill>
                  <a:srgbClr val="FF0000"/>
                </a:solidFill>
              </a:rPr>
              <a:t>فقد بقيت مجهولة مدة 35 عاما </a:t>
            </a:r>
            <a:r>
              <a:rPr lang="ar-IQ" b="1" dirty="0"/>
              <a:t>للسببين الآتيين</a:t>
            </a:r>
            <a:r>
              <a:rPr lang="ar-IQ" b="1" dirty="0" smtClean="0"/>
              <a:t>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ar-IQ" b="1" dirty="0"/>
              <a:t>1-انجذاب علماء الأحياء الى نظرية دارون في التطور.</a:t>
            </a:r>
            <a:endParaRPr lang="en-US" b="1" dirty="0"/>
          </a:p>
          <a:p>
            <a:r>
              <a:rPr lang="ar-IQ" b="1" dirty="0"/>
              <a:t>2-لم يتخيل علماء الاحياء ابدا أن للرياضيات علاقة بعلم الأحياء، لذلك كان مدخل مندل الرياضي في علم الوراثة أبعد من ادراكهم.</a:t>
            </a:r>
            <a:endParaRPr lang="en-US" b="1" dirty="0"/>
          </a:p>
          <a:p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6766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/>
              <a:t>في عام 1915نشر مورجان و تلاميذه اسلوب الوراثة المندلية معتمدين في بحوثهم على ذبابة الفاكهة لكنه كان مهتما في دراسة علم الأجنة في بادئ الأمر و بعد تعرفه على نتائج و قوانين مندل في التوريث اتجه الى تطبيق هذه القوانين على ذبابة الفاكهة و جعل هذه الحشرة نموذجا لأبحاث الوراثة الحديثة</a:t>
            </a:r>
            <a:r>
              <a:rPr lang="ar-IQ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ar-IQ" b="1" dirty="0"/>
              <a:t>في عام 1944أثبت </a:t>
            </a:r>
            <a:r>
              <a:rPr lang="ar-IQ" b="1" dirty="0" err="1"/>
              <a:t>أفيري</a:t>
            </a:r>
            <a:r>
              <a:rPr lang="ar-IQ" b="1" dirty="0"/>
              <a:t> و </a:t>
            </a:r>
            <a:r>
              <a:rPr lang="ar-IQ" b="1" dirty="0" err="1"/>
              <a:t>ماكليود</a:t>
            </a:r>
            <a:r>
              <a:rPr lang="ar-IQ" b="1" dirty="0"/>
              <a:t> و </a:t>
            </a:r>
            <a:r>
              <a:rPr lang="ar-IQ" b="1" dirty="0" err="1"/>
              <a:t>مكارتي</a:t>
            </a:r>
            <a:r>
              <a:rPr lang="ar-IQ" b="1" dirty="0"/>
              <a:t> أن الحامض النووي الرايبوزي منقوص الأوكسجين </a:t>
            </a:r>
            <a:r>
              <a:rPr lang="en-US" b="1" dirty="0"/>
              <a:t>(DNA)</a:t>
            </a:r>
            <a:r>
              <a:rPr lang="ar-IQ" b="1" dirty="0"/>
              <a:t>هو مادة الوراثة .</a:t>
            </a:r>
          </a:p>
        </p:txBody>
      </p:sp>
    </p:spTree>
    <p:extLst>
      <p:ext uri="{BB962C8B-B14F-4D97-AF65-F5344CB8AC3E}">
        <p14:creationId xmlns:p14="http://schemas.microsoft.com/office/powerpoint/2010/main" val="39882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IQ" sz="3200" b="1" dirty="0" smtClean="0">
              <a:solidFill>
                <a:srgbClr val="FF0000"/>
              </a:solidFill>
            </a:endParaRPr>
          </a:p>
          <a:p>
            <a:endParaRPr lang="ar-IQ" sz="3200" b="1" dirty="0">
              <a:solidFill>
                <a:srgbClr val="FF0000"/>
              </a:solidFill>
            </a:endParaRPr>
          </a:p>
          <a:p>
            <a:r>
              <a:rPr lang="ar-IQ" sz="3200" b="1" dirty="0" smtClean="0">
                <a:solidFill>
                  <a:srgbClr val="FF0000"/>
                </a:solidFill>
              </a:rPr>
              <a:t>في </a:t>
            </a:r>
            <a:r>
              <a:rPr lang="ar-IQ" sz="3200" b="1" dirty="0">
                <a:solidFill>
                  <a:srgbClr val="FF0000"/>
                </a:solidFill>
              </a:rPr>
              <a:t>عام 1953 اقترح العالمان واتسون و كريك أنموذج اللولب المزدوج لجزيء الحامض النووي منقوص الأوكسجين </a:t>
            </a:r>
            <a:r>
              <a:rPr lang="en-US" sz="3200" b="1" dirty="0">
                <a:solidFill>
                  <a:srgbClr val="FF0000"/>
                </a:solidFill>
              </a:rPr>
              <a:t>(DNA)</a:t>
            </a:r>
            <a:r>
              <a:rPr lang="ar-IQ" sz="3200" b="1" dirty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ar-IQ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الدرس 104 : نموذج واطسون وكريك لتركيب الـ DNA | مدونة أحمد النادى لأحياء  الثانوية العامة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3"/>
            <a:ext cx="6984776" cy="51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3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b="1" dirty="0">
                <a:solidFill>
                  <a:srgbClr val="FF0000"/>
                </a:solidFill>
              </a:rPr>
              <a:t>أمثلة تطبيقية على تطور علم </a:t>
            </a:r>
            <a:r>
              <a:rPr lang="ar-IQ" b="1" dirty="0" smtClean="0">
                <a:solidFill>
                  <a:srgbClr val="FF0000"/>
                </a:solidFill>
              </a:rPr>
              <a:t>الوراثة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b="1" dirty="0" smtClean="0"/>
          </a:p>
          <a:p>
            <a:r>
              <a:rPr lang="ar-IQ" b="1" dirty="0" smtClean="0"/>
              <a:t>في </a:t>
            </a:r>
            <a:r>
              <a:rPr lang="ar-IQ" b="1" dirty="0"/>
              <a:t>عام 1950حدث تقدم في الطب نتيجة تقدم علم الوراثة فقد تم اكتشاف عدد هائل من العلل والاضطرابات في الأنسان نتيجة الطفرات أو بسبب وضع غير طبيعي للتركيب الدقيق و بمعرفة قواعد الوراثة لهذه العلل و الاضطرابات توجهت البحوث و الدراسات الى العلاج و الاجراء الوقائي.</a:t>
            </a:r>
          </a:p>
        </p:txBody>
      </p:sp>
    </p:spTree>
    <p:extLst>
      <p:ext uri="{BB962C8B-B14F-4D97-AF65-F5344CB8AC3E}">
        <p14:creationId xmlns:p14="http://schemas.microsoft.com/office/powerpoint/2010/main" val="31765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b="1" dirty="0" smtClean="0"/>
          </a:p>
          <a:p>
            <a:r>
              <a:rPr lang="ar-IQ" b="1" dirty="0" smtClean="0"/>
              <a:t>ساعدت </a:t>
            </a:r>
            <a:r>
              <a:rPr lang="ar-IQ" b="1" dirty="0"/>
              <a:t>البحوث التطبيقية في علم الوراثة في مجال المناعة الوراثية وتسهيل نقل الدم و زراعة الأعضاء ، كما أدى اكتشاف المستضدات المحيطة بأنسجة الجسم الى معرفة امكانية نقل و زرع اعضاء الجسم من شخص الى شخص آخر او من جزء من الجسم الى جزء آخر في جسم الشخص نفسه.</a:t>
            </a:r>
            <a:endParaRPr lang="en-US" b="1" dirty="0"/>
          </a:p>
          <a:p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0973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77280"/>
          </a:xfrm>
        </p:spPr>
        <p:txBody>
          <a:bodyPr/>
          <a:lstStyle/>
          <a:p>
            <a:r>
              <a:rPr lang="ar-IQ" dirty="0">
                <a:effectLst/>
              </a:rPr>
              <a:t>مقدمة عامة عن تطور علم الوراثة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3400" y="2564904"/>
            <a:ext cx="7854696" cy="3240360"/>
          </a:xfrm>
        </p:spPr>
        <p:txBody>
          <a:bodyPr>
            <a:normAutofit/>
          </a:bodyPr>
          <a:lstStyle/>
          <a:p>
            <a:r>
              <a:rPr lang="ar-IQ" b="1" dirty="0">
                <a:solidFill>
                  <a:srgbClr val="FF0000"/>
                </a:solidFill>
              </a:rPr>
              <a:t>علم الوراثة </a:t>
            </a:r>
            <a:r>
              <a:rPr lang="en-US" b="1" dirty="0" smtClean="0">
                <a:solidFill>
                  <a:srgbClr val="FF0000"/>
                </a:solidFill>
              </a:rPr>
              <a:t>Genetics</a:t>
            </a:r>
            <a:endParaRPr lang="en-US" b="1" dirty="0"/>
          </a:p>
          <a:p>
            <a:r>
              <a:rPr lang="ar-IQ" b="1" dirty="0"/>
              <a:t>وهو العلم الذي يدرس كل ما يتعلق بالمادة الوراثية التي تنتقل عبر أجيال الكائنات الحية مثل الجينات و تركيبها و تحديد اماكن تواجدها و كيفية تنظيمها وكذلك طريقة تكوينها و انتقالها عبر الأجيال وحدوث الطفرات فيها اضافة الى كيفية توزيع الاختلافات </a:t>
            </a:r>
            <a:r>
              <a:rPr lang="en-US" b="1" dirty="0"/>
              <a:t>Variations</a:t>
            </a:r>
            <a:r>
              <a:rPr lang="ar-IQ" b="1" dirty="0"/>
              <a:t> في العشيرة و تأثير عوامل البيئة و التكوين على هذه الاختلافات. </a:t>
            </a:r>
          </a:p>
        </p:txBody>
      </p:sp>
    </p:spTree>
    <p:extLst>
      <p:ext uri="{BB962C8B-B14F-4D97-AF65-F5344CB8AC3E}">
        <p14:creationId xmlns:p14="http://schemas.microsoft.com/office/powerpoint/2010/main" val="26142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/>
              <a:t>ان لعلم الوراثة تطبيقات مهمة في تحسين الصفات في النباتات و الحيوانات اقتصاديا و ذلك عن طريق زيادة المحصول، أو تحسين الطعم ونوعية اللحوم و زيادة حجم الجسم</a:t>
            </a:r>
            <a:r>
              <a:rPr lang="ar-IQ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ar-IQ" b="1" dirty="0"/>
              <a:t>كما يستفاد من علم الوراثة في الحصول على حشرات نافعة ذات انتاجية عالية وكذلك في مكافحة الحشرات والحصول على بكتريا و فطريات تتميز بإنتاج عال من المضادات الحيوية.</a:t>
            </a:r>
          </a:p>
        </p:txBody>
      </p:sp>
    </p:spTree>
    <p:extLst>
      <p:ext uri="{BB962C8B-B14F-4D97-AF65-F5344CB8AC3E}">
        <p14:creationId xmlns:p14="http://schemas.microsoft.com/office/powerpoint/2010/main" val="21034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b="1" dirty="0" smtClean="0"/>
          </a:p>
          <a:p>
            <a:endParaRPr lang="ar-IQ" b="1" dirty="0"/>
          </a:p>
          <a:p>
            <a:r>
              <a:rPr lang="ar-IQ" b="1" dirty="0" smtClean="0"/>
              <a:t>و </a:t>
            </a:r>
            <a:r>
              <a:rPr lang="ar-IQ" b="1" dirty="0"/>
              <a:t>للوراثة تطبيقات قانونية، حيث يمكن الفصل في قضايا تنازع الأبوة، أو عمليات خلط المواليد في المستشفى من خلال وراثة مجاميع الدم. و كذلك في مجال الاستشارات الوراثية حيث يزود الوراثيون الأشخاص بمعلومات موضوعية يمكن الاعتماد عليها في اتخاذ قرارات منطقية في زواج الأقرباء.</a:t>
            </a:r>
            <a:endParaRPr lang="en-US" b="1" dirty="0"/>
          </a:p>
          <a:p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9451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b="1" dirty="0">
                <a:solidFill>
                  <a:srgbClr val="FF0000"/>
                </a:solidFill>
              </a:rPr>
              <a:t>الانقسام الخلوي:</a:t>
            </a:r>
            <a:r>
              <a:rPr lang="en-US" b="1" dirty="0">
                <a:solidFill>
                  <a:srgbClr val="FF0000"/>
                </a:solidFill>
              </a:rPr>
              <a:t>Cell Division</a:t>
            </a:r>
            <a:r>
              <a:rPr lang="en-US" dirty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b="1" dirty="0" smtClean="0"/>
          </a:p>
          <a:p>
            <a:r>
              <a:rPr lang="ar-IQ" b="1" dirty="0" smtClean="0"/>
              <a:t>يوجد </a:t>
            </a:r>
            <a:r>
              <a:rPr lang="ar-IQ" b="1" dirty="0"/>
              <a:t>في كل كائن حي مادة وراثية </a:t>
            </a:r>
            <a:r>
              <a:rPr lang="en-US" b="1" dirty="0">
                <a:solidFill>
                  <a:srgbClr val="FF0000"/>
                </a:solidFill>
              </a:rPr>
              <a:t>Genetic Material</a:t>
            </a:r>
            <a:r>
              <a:rPr lang="ar-IQ" b="1" dirty="0">
                <a:solidFill>
                  <a:srgbClr val="FF0000"/>
                </a:solidFill>
              </a:rPr>
              <a:t> </a:t>
            </a:r>
            <a:r>
              <a:rPr lang="ar-IQ" b="1" dirty="0"/>
              <a:t>التي تتكون من الحامض النووي الرايبوزي منقوص الأوكسجين </a:t>
            </a:r>
            <a:r>
              <a:rPr lang="en-US" b="1" dirty="0"/>
              <a:t>DNA</a:t>
            </a:r>
            <a:r>
              <a:rPr lang="ar-IQ" b="1" dirty="0"/>
              <a:t> و جزيء منتظم في وحدات تدعى الجينات </a:t>
            </a:r>
            <a:r>
              <a:rPr lang="en-US" b="1" dirty="0">
                <a:solidFill>
                  <a:srgbClr val="FF0000"/>
                </a:solidFill>
              </a:rPr>
              <a:t>Genes</a:t>
            </a:r>
            <a:r>
              <a:rPr lang="ar-IQ" b="1" dirty="0"/>
              <a:t>، وهي التي توجه جميع الأنشطة الأيضية للخلية </a:t>
            </a:r>
            <a:r>
              <a:rPr lang="ar-IQ" b="1" dirty="0" smtClean="0"/>
              <a:t>.</a:t>
            </a:r>
          </a:p>
          <a:p>
            <a:r>
              <a:rPr lang="ar-IQ" b="1" dirty="0" smtClean="0"/>
              <a:t>تنتقل </a:t>
            </a:r>
            <a:r>
              <a:rPr lang="ar-IQ" b="1" dirty="0"/>
              <a:t>المادة الوراثية من جيل الى الجيل الذي يليه ومن الكائنات الحية الى ذريتها.</a:t>
            </a:r>
            <a:endParaRPr lang="en-US" b="1" dirty="0"/>
          </a:p>
          <a:p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42246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الكروموسومات </a:t>
            </a:r>
            <a:r>
              <a:rPr lang="en-US" b="1" dirty="0" smtClean="0">
                <a:solidFill>
                  <a:srgbClr val="FF0000"/>
                </a:solidFill>
              </a:rPr>
              <a:t>Chromosomes 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كم عدد الكروموسومات في جسم الإنسان ؟ - أنا أصدق العل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0963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كروموسوم | الثقافة والعلوم Am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6912"/>
            <a:ext cx="37444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4" descr="chromoso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34481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5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>
                <a:solidFill>
                  <a:srgbClr val="FF0000"/>
                </a:solidFill>
              </a:rPr>
              <a:t>هناك عمليتان رئيسيتان لانتقال المادة الوراثية في الكائنات الحية </a:t>
            </a:r>
            <a:r>
              <a:rPr lang="ar-IQ" b="1" dirty="0"/>
              <a:t>حقيقية النوى متضمنة الانسان هما</a:t>
            </a:r>
            <a:r>
              <a:rPr lang="ar-IQ" b="1" dirty="0" smtClean="0"/>
              <a:t>:</a:t>
            </a:r>
          </a:p>
          <a:p>
            <a:r>
              <a:rPr lang="ar-IQ" b="1" dirty="0" smtClean="0"/>
              <a:t>الانقسام </a:t>
            </a:r>
            <a:r>
              <a:rPr lang="ar-IQ" b="1" dirty="0"/>
              <a:t>المتساوي (غير المباشر)</a:t>
            </a:r>
            <a:r>
              <a:rPr lang="en-US" b="1" dirty="0"/>
              <a:t>Mitosis</a:t>
            </a:r>
            <a:r>
              <a:rPr lang="ar-IQ" b="1" dirty="0"/>
              <a:t>، </a:t>
            </a:r>
            <a:endParaRPr lang="ar-IQ" b="1" dirty="0" smtClean="0"/>
          </a:p>
          <a:p>
            <a:r>
              <a:rPr lang="ar-IQ" b="1" dirty="0" smtClean="0"/>
              <a:t>الانقسام </a:t>
            </a:r>
            <a:r>
              <a:rPr lang="ar-IQ" b="1" dirty="0"/>
              <a:t>المنصف (الاختزالي)</a:t>
            </a:r>
            <a:r>
              <a:rPr lang="en-US" b="1" dirty="0"/>
              <a:t>Meiosis</a:t>
            </a:r>
            <a:r>
              <a:rPr lang="ar-IQ" b="1" dirty="0" smtClean="0"/>
              <a:t>.</a:t>
            </a:r>
          </a:p>
          <a:p>
            <a:pPr marL="0" indent="0">
              <a:buNone/>
            </a:pPr>
            <a:endParaRPr lang="ar-IQ" b="1" dirty="0" smtClean="0"/>
          </a:p>
          <a:p>
            <a:r>
              <a:rPr lang="ar-IQ" b="1" dirty="0" smtClean="0"/>
              <a:t> </a:t>
            </a:r>
            <a:r>
              <a:rPr lang="ar-IQ" b="1" dirty="0"/>
              <a:t>مع ان العمليتين متشابهتان في عدة طرق ،الا أن النتائج مختلفة </a:t>
            </a:r>
            <a:r>
              <a:rPr lang="ar-IQ" b="1" dirty="0" smtClean="0"/>
              <a:t>تماما،</a:t>
            </a:r>
            <a:endParaRPr lang="en-US" b="1" dirty="0"/>
          </a:p>
          <a:p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7280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 smtClean="0"/>
              <a:t> </a:t>
            </a:r>
            <a:r>
              <a:rPr lang="ar-IQ" b="1" dirty="0"/>
              <a:t>يؤدي الانقسام المتساوي الى انتاج خليتين متماثلتين بكمية و نوعية المادة الوراثية</a:t>
            </a:r>
            <a:r>
              <a:rPr lang="ar-IQ" b="1" dirty="0" smtClean="0"/>
              <a:t>.</a:t>
            </a:r>
          </a:p>
          <a:p>
            <a:pPr marL="0" indent="0">
              <a:buNone/>
            </a:pPr>
            <a:endParaRPr lang="ar-IQ" b="1" dirty="0" smtClean="0"/>
          </a:p>
          <a:p>
            <a:r>
              <a:rPr lang="ar-IQ" b="1" dirty="0" smtClean="0"/>
              <a:t> يختزل </a:t>
            </a:r>
            <a:r>
              <a:rPr lang="ar-IQ" b="1" dirty="0"/>
              <a:t>الانقسام المنصف المادة الوراثية الى النصف بدقة متناهية </a:t>
            </a:r>
            <a:r>
              <a:rPr lang="ar-IQ" b="1" dirty="0">
                <a:solidFill>
                  <a:srgbClr val="FF0000"/>
                </a:solidFill>
              </a:rPr>
              <a:t>و هذا الاختزال مهم في التكاثر الجنسي حتى لا تتضاعف كمية المادة الوراثية مع كل جيل. </a:t>
            </a:r>
            <a:r>
              <a:rPr lang="ar-IQ" b="1" dirty="0"/>
              <a:t>ففي الانقسام المتساوي تتوزع المادة الوراثية بالتساوي بين الخليتين الجديدتين. و ينتج عن الانقسام المنصف خلايا تناسلية (أمشاج).</a:t>
            </a:r>
            <a:endParaRPr lang="en-US" b="1" dirty="0"/>
          </a:p>
          <a:p>
            <a:pPr marL="0" indent="0">
              <a:buNone/>
            </a:pP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2917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b="1" dirty="0" smtClean="0"/>
          </a:p>
          <a:p>
            <a:r>
              <a:rPr lang="ar-IQ" b="1" dirty="0" smtClean="0"/>
              <a:t>يمكن </a:t>
            </a:r>
            <a:r>
              <a:rPr lang="ar-IQ" b="1" dirty="0"/>
              <a:t>تمييز الكروموسومات في اثناء الانقسام المتساوي غير </a:t>
            </a:r>
            <a:r>
              <a:rPr lang="ar-IQ" b="1" dirty="0" smtClean="0"/>
              <a:t>المباشر:</a:t>
            </a:r>
          </a:p>
          <a:p>
            <a:r>
              <a:rPr lang="ar-IQ" b="1" dirty="0" smtClean="0"/>
              <a:t>  </a:t>
            </a:r>
            <a:r>
              <a:rPr lang="ar-IQ" b="1" dirty="0">
                <a:solidFill>
                  <a:srgbClr val="FF0000"/>
                </a:solidFill>
              </a:rPr>
              <a:t>تأخذ شكلا و طولا مميزين </a:t>
            </a:r>
            <a:endParaRPr lang="ar-IQ" b="1" dirty="0"/>
          </a:p>
          <a:p>
            <a:r>
              <a:rPr lang="ar-IQ" b="1" dirty="0" smtClean="0"/>
              <a:t> يحتوي </a:t>
            </a:r>
            <a:r>
              <a:rPr lang="ar-IQ" b="1" dirty="0"/>
              <a:t>كل </a:t>
            </a:r>
            <a:r>
              <a:rPr lang="ar-IQ" b="1" dirty="0" smtClean="0"/>
              <a:t>كروموسوم </a:t>
            </a:r>
            <a:r>
              <a:rPr lang="ar-IQ" b="1" dirty="0"/>
              <a:t>منطقة كثيفة تسمى قطعة مركزية </a:t>
            </a:r>
            <a:r>
              <a:rPr lang="en-US" b="1" dirty="0"/>
              <a:t>Centromere</a:t>
            </a:r>
            <a:r>
              <a:rPr lang="ar-IQ" b="1" dirty="0"/>
              <a:t>،تثبت المظهر العام لكل كروموسوم. </a:t>
            </a:r>
            <a:endParaRPr lang="ar-IQ" b="1" dirty="0" smtClean="0"/>
          </a:p>
          <a:p>
            <a:r>
              <a:rPr lang="ar-IQ" b="1" dirty="0" smtClean="0"/>
              <a:t>تمتد </a:t>
            </a:r>
            <a:r>
              <a:rPr lang="ar-IQ" b="1" dirty="0"/>
              <a:t>أذرع الكروموسوم من كل جهة من القطعة المركزية ،و تنتج نسب مختلفة للأذرع حسب موقع القطعة المركزية. </a:t>
            </a:r>
          </a:p>
        </p:txBody>
      </p:sp>
    </p:spTree>
    <p:extLst>
      <p:ext uri="{BB962C8B-B14F-4D97-AF65-F5344CB8AC3E}">
        <p14:creationId xmlns:p14="http://schemas.microsoft.com/office/powerpoint/2010/main" val="22595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الكروموسومات </a:t>
            </a:r>
            <a:r>
              <a:rPr lang="en-US" b="1" dirty="0" smtClean="0">
                <a:solidFill>
                  <a:srgbClr val="FF0000"/>
                </a:solidFill>
              </a:rPr>
              <a:t>Chromosomes 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كم عدد الكروموسومات في جسم الإنسان ؟ - أنا أصدق العل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0963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كروموسوم | الثقافة والعلوم Am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6912"/>
            <a:ext cx="37444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1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شاهد.. حركة الكروموسومات داخل خلايانا للمرة الأولى | صحيفة المواطن  الإلكترونية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484784"/>
            <a:ext cx="62865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 smtClean="0"/>
          </a:p>
          <a:p>
            <a:r>
              <a:rPr lang="ar-IQ" dirty="0" smtClean="0"/>
              <a:t> </a:t>
            </a:r>
            <a:r>
              <a:rPr lang="ar-IQ" b="1" dirty="0">
                <a:solidFill>
                  <a:srgbClr val="FF0000"/>
                </a:solidFill>
              </a:rPr>
              <a:t>يعتبر هذا التعريف غير شامل </a:t>
            </a:r>
            <a:r>
              <a:rPr lang="ar-IQ" b="1" dirty="0"/>
              <a:t>و ذلك نتيجة لتطوره و تشعبه بشكل كبير و سريع و لذلك يصبح العلم الذي يدرس كل ما يتعلق بالمواد الحية التي تنتقل بين أجيال مختلف الكائنات </a:t>
            </a:r>
            <a:r>
              <a:rPr lang="ar-IQ" b="1" dirty="0" smtClean="0"/>
              <a:t>الحية.</a:t>
            </a:r>
            <a:endParaRPr lang="en-US" b="1" dirty="0"/>
          </a:p>
          <a:p>
            <a:pPr marL="0" indent="0">
              <a:buNone/>
            </a:pP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630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تصنيف الكروموسومات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/>
              <a:t>يمكن </a:t>
            </a:r>
            <a:r>
              <a:rPr lang="ar-IQ" b="1" dirty="0" smtClean="0"/>
              <a:t>تصنيفها </a:t>
            </a:r>
            <a:r>
              <a:rPr lang="ar-IQ" b="1" dirty="0"/>
              <a:t>الى:</a:t>
            </a:r>
            <a:endParaRPr lang="en-US" b="1" dirty="0"/>
          </a:p>
          <a:p>
            <a:r>
              <a:rPr lang="ar-IQ" b="1" dirty="0"/>
              <a:t>1-نهائي القطعة المركزية </a:t>
            </a:r>
            <a:r>
              <a:rPr lang="en-US" b="1" dirty="0">
                <a:solidFill>
                  <a:srgbClr val="FF0000"/>
                </a:solidFill>
              </a:rPr>
              <a:t>Telocentric</a:t>
            </a:r>
            <a:r>
              <a:rPr lang="ar-IQ" b="1" dirty="0"/>
              <a:t>: تقع القطعة المركزية في أحد طرفي الكروموسوم تماما</a:t>
            </a:r>
            <a:r>
              <a:rPr lang="ar-IQ" b="1" dirty="0" smtClean="0"/>
              <a:t>.</a:t>
            </a:r>
          </a:p>
          <a:p>
            <a:endParaRPr lang="en-US" b="1" dirty="0"/>
          </a:p>
          <a:p>
            <a:r>
              <a:rPr lang="ar-IQ" b="1" dirty="0"/>
              <a:t>2-وسطي القطعة المركزية </a:t>
            </a:r>
            <a:r>
              <a:rPr lang="en-US" b="1" dirty="0">
                <a:solidFill>
                  <a:srgbClr val="FF0000"/>
                </a:solidFill>
              </a:rPr>
              <a:t>Metacentric</a:t>
            </a:r>
            <a:r>
              <a:rPr lang="ar-IQ" b="1" dirty="0"/>
              <a:t>: تقع القطعة المركزية في منتصف الكروموسوم و تقسمه الى ذراعين متساويين تماما</a:t>
            </a:r>
            <a:r>
              <a:rPr lang="ar-IQ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ar-IQ" b="1" dirty="0"/>
              <a:t>3-طرفي القطعة المركزية </a:t>
            </a:r>
            <a:r>
              <a:rPr lang="en-US" b="1" dirty="0">
                <a:solidFill>
                  <a:srgbClr val="FF0000"/>
                </a:solidFill>
              </a:rPr>
              <a:t>Acrocentric</a:t>
            </a:r>
            <a:r>
              <a:rPr lang="ar-IQ" b="1" dirty="0"/>
              <a:t>: تقع القطعة المركزية قريبة من أحد طرفي الكروموسوم و تقسمه الى ذراعين غير متساويين.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31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 descr="الموسوعة العربية | الصبغي (كروموزوم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80720" cy="417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/>
              <a:t>نلاحظ عند دراسة الانقسام المتساوي ما يأتي:</a:t>
            </a:r>
            <a:endParaRPr lang="en-US" b="1" dirty="0"/>
          </a:p>
          <a:p>
            <a:r>
              <a:rPr lang="ar-IQ" b="1" dirty="0"/>
              <a:t>عدد الكروموسومات ثابت في النوع الواحد، أي أن كل خلية جسمية ضمن أفراد النوع نفسه تحتوي عدد الكروموسومات نفسه. هذا يعرف بالعدد المضاعف للكروموسومات و يرمز له بالرمز(</a:t>
            </a:r>
            <a:r>
              <a:rPr lang="en-US" b="1" dirty="0">
                <a:solidFill>
                  <a:srgbClr val="FF0000"/>
                </a:solidFill>
              </a:rPr>
              <a:t>2n</a:t>
            </a:r>
            <a:r>
              <a:rPr lang="ar-IQ" b="1" dirty="0" smtClean="0"/>
              <a:t>).</a:t>
            </a:r>
          </a:p>
          <a:p>
            <a:r>
              <a:rPr lang="ar-IQ" b="1" dirty="0" smtClean="0"/>
              <a:t>تبعا </a:t>
            </a:r>
            <a:r>
              <a:rPr lang="ar-IQ" b="1" dirty="0"/>
              <a:t>لذلك </a:t>
            </a:r>
            <a:r>
              <a:rPr lang="ar-IQ" b="1" dirty="0">
                <a:solidFill>
                  <a:srgbClr val="FF0000"/>
                </a:solidFill>
              </a:rPr>
              <a:t>فان جميع الكروموسومات توجد في ازواج</a:t>
            </a:r>
            <a:r>
              <a:rPr lang="ar-IQ" b="1" dirty="0"/>
              <a:t>، و يعرف فردا كل زوج الكروموسومين المتماثلين. ولكل كروموسوم طول محدد ،و موقع معين للقطعة </a:t>
            </a:r>
            <a:r>
              <a:rPr lang="ar-IQ" b="1" dirty="0" smtClean="0"/>
              <a:t>المركزية.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85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الكروموسومات في الحيوانات الداجنة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429669"/>
            <a:ext cx="75438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/>
              <a:t>في التكاثر </a:t>
            </a:r>
            <a:r>
              <a:rPr lang="ar-IQ" b="1" dirty="0" smtClean="0"/>
              <a:t>الجنسي: </a:t>
            </a:r>
          </a:p>
          <a:p>
            <a:pPr marL="0" indent="0">
              <a:buNone/>
            </a:pPr>
            <a:endParaRPr lang="ar-IQ" b="1" dirty="0" smtClean="0"/>
          </a:p>
          <a:p>
            <a:r>
              <a:rPr lang="ar-IQ" b="1" dirty="0" smtClean="0"/>
              <a:t>يأتي </a:t>
            </a:r>
            <a:r>
              <a:rPr lang="ar-IQ" b="1" dirty="0"/>
              <a:t>كروموسوم من زوج الكروموسومات من الأم عن طريق البويضة ،و يأتي الكروموسوم الأخر من الأب عن طريق الحيوان المنوي</a:t>
            </a:r>
            <a:r>
              <a:rPr lang="ar-IQ" b="1" dirty="0" smtClean="0"/>
              <a:t>. </a:t>
            </a:r>
            <a:r>
              <a:rPr lang="ar-IQ" b="1" dirty="0" smtClean="0">
                <a:solidFill>
                  <a:srgbClr val="FF0000"/>
                </a:solidFill>
              </a:rPr>
              <a:t>وبذلك </a:t>
            </a:r>
            <a:r>
              <a:rPr lang="ar-IQ" b="1" dirty="0">
                <a:solidFill>
                  <a:srgbClr val="FF0000"/>
                </a:solidFill>
              </a:rPr>
              <a:t>فان كل كائن حي يحتوي العدد المضاعف من الكروموسومات .</a:t>
            </a:r>
            <a:endParaRPr lang="en-US" b="1" dirty="0">
              <a:solidFill>
                <a:srgbClr val="FF0000"/>
              </a:solidFill>
            </a:endParaRPr>
          </a:p>
          <a:p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4868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b="1" dirty="0">
                <a:solidFill>
                  <a:srgbClr val="FF0000"/>
                </a:solidFill>
              </a:rPr>
              <a:t>المرحلة البينية و دورة الخلية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/>
              <a:t>يعتقد ان المرحلة البينية لا علاقة لها بالانقسام المتساوي ،و هي ليست سوى مرحلة في نمو </a:t>
            </a:r>
            <a:r>
              <a:rPr lang="ar-IQ" b="1" dirty="0" smtClean="0"/>
              <a:t>الخلية، </a:t>
            </a:r>
            <a:r>
              <a:rPr lang="ar-IQ" b="1" dirty="0"/>
              <a:t>الا انها خطوة مهمة في الانقسام الخلوي وهي مضاعفة المادة الوراثية</a:t>
            </a:r>
            <a:r>
              <a:rPr lang="ar-IQ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ar-IQ" b="1" dirty="0"/>
              <a:t>يتبع مرحلة نمو الخلية الأولى (</a:t>
            </a:r>
            <a:r>
              <a:rPr lang="en-US" b="1" dirty="0"/>
              <a:t>G1</a:t>
            </a:r>
            <a:r>
              <a:rPr lang="ar-IQ" b="1" dirty="0"/>
              <a:t>) فترة مضاعفة </a:t>
            </a:r>
            <a:r>
              <a:rPr lang="en-US" b="1" dirty="0"/>
              <a:t>DNA</a:t>
            </a:r>
            <a:r>
              <a:rPr lang="ar-IQ" b="1" dirty="0"/>
              <a:t>في المرحلة البينية (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ar-IQ" b="1" dirty="0"/>
              <a:t>) ويليها مرحلة النمو الثانية (</a:t>
            </a:r>
            <a:r>
              <a:rPr lang="en-US" b="1" dirty="0"/>
              <a:t>G2</a:t>
            </a:r>
            <a:r>
              <a:rPr lang="ar-IQ" b="1" dirty="0"/>
              <a:t>) ثم الانقسام المتساوي وتبدي الخلية في اثناء مرحلتي </a:t>
            </a:r>
            <a:r>
              <a:rPr lang="en-US" b="1" dirty="0"/>
              <a:t>G1</a:t>
            </a:r>
            <a:r>
              <a:rPr lang="ar-IQ" b="1" dirty="0"/>
              <a:t>و</a:t>
            </a:r>
            <a:r>
              <a:rPr lang="en-US" b="1" dirty="0"/>
              <a:t>G2</a:t>
            </a:r>
            <a:r>
              <a:rPr lang="ar-IQ" b="1" dirty="0"/>
              <a:t> نشاط  أيضي واسع</a:t>
            </a:r>
          </a:p>
        </p:txBody>
      </p:sp>
    </p:spTree>
    <p:extLst>
      <p:ext uri="{BB962C8B-B14F-4D97-AF65-F5344CB8AC3E}">
        <p14:creationId xmlns:p14="http://schemas.microsoft.com/office/powerpoint/2010/main" val="29543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18F1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696744" cy="511256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03959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1026" descr="C18F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04088"/>
            <a:ext cx="5328592" cy="546121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7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الانقسام </a:t>
            </a:r>
            <a:r>
              <a:rPr lang="ar-IQ" b="1" dirty="0">
                <a:solidFill>
                  <a:srgbClr val="FF0000"/>
                </a:solidFill>
              </a:rPr>
              <a:t>المتساوي:</a:t>
            </a:r>
            <a:r>
              <a:rPr lang="en-US" b="1" dirty="0">
                <a:solidFill>
                  <a:srgbClr val="FF0000"/>
                </a:solidFill>
              </a:rPr>
              <a:t>Mitosis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/>
              <a:t>يشمل الانقسام المتساوي عملية انقسام نواة الخلية الى خليتين جديدتين وبكل نواة مجموعة كروموسومات مماثلة لما هو موجود في الخلية المنقسمة </a:t>
            </a:r>
            <a:r>
              <a:rPr lang="ar-IQ" b="1" dirty="0" smtClean="0"/>
              <a:t>.</a:t>
            </a:r>
          </a:p>
          <a:p>
            <a:r>
              <a:rPr lang="ar-IQ" b="1" dirty="0" smtClean="0"/>
              <a:t>  </a:t>
            </a:r>
            <a:r>
              <a:rPr lang="ar-IQ" b="1" dirty="0"/>
              <a:t>ان كمية الحامض النووي </a:t>
            </a:r>
            <a:r>
              <a:rPr lang="en-US" b="1" dirty="0"/>
              <a:t>DNA</a:t>
            </a:r>
            <a:r>
              <a:rPr lang="ar-IQ" b="1" dirty="0"/>
              <a:t> في نواة كل خلية جديدة متساوية لكمية </a:t>
            </a:r>
            <a:r>
              <a:rPr lang="en-US" b="1" dirty="0"/>
              <a:t>DNA</a:t>
            </a:r>
            <a:r>
              <a:rPr lang="ar-IQ" b="1" dirty="0"/>
              <a:t> في نواة الخلية الأصلية. </a:t>
            </a:r>
            <a:endParaRPr lang="ar-IQ" b="1" dirty="0" smtClean="0"/>
          </a:p>
          <a:p>
            <a:r>
              <a:rPr lang="ar-IQ" b="1" dirty="0" smtClean="0"/>
              <a:t>ينقسم </a:t>
            </a:r>
            <a:r>
              <a:rPr lang="ar-IQ" b="1" dirty="0"/>
              <a:t>السيتوبلازم الى حجمين متساويين ،يتبعه احاطة كل قسم بغشاء سيتوبلازمي ليكون خليتين جديدتين </a:t>
            </a:r>
            <a:r>
              <a:rPr lang="ar-IQ" b="1" dirty="0" smtClean="0"/>
              <a:t>.</a:t>
            </a:r>
          </a:p>
          <a:p>
            <a:pPr marL="0" indent="0">
              <a:buNone/>
            </a:pP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7277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مراحل الانقسام الميتوزي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 smtClean="0"/>
              <a:t>1-المرحلة </a:t>
            </a:r>
            <a:r>
              <a:rPr lang="ar-IQ" b="1" dirty="0"/>
              <a:t>التمهيدية </a:t>
            </a:r>
            <a:r>
              <a:rPr lang="en-US" b="1" dirty="0"/>
              <a:t>Prophase</a:t>
            </a:r>
          </a:p>
          <a:p>
            <a:r>
              <a:rPr lang="ar-IQ" b="1" dirty="0"/>
              <a:t>تتميز هذه المرحلة بارتحال الحبيبات المركزية الى طرفي الخلية المتقابلين (القطبين) وتكوين الخيوط المغزلية من الأنيبيبات </a:t>
            </a:r>
            <a:r>
              <a:rPr lang="ar-IQ" b="1" dirty="0" smtClean="0"/>
              <a:t>السيتوبلازم </a:t>
            </a:r>
            <a:r>
              <a:rPr lang="ar-IQ" b="1" dirty="0"/>
              <a:t>بواسطة الحبيبات المركزية. في </a:t>
            </a:r>
            <a:r>
              <a:rPr lang="ar-IQ" b="1" dirty="0">
                <a:solidFill>
                  <a:srgbClr val="FF0000"/>
                </a:solidFill>
              </a:rPr>
              <a:t>اثناء ارتحال الحبيبات المركزية يتلاشى الغلاف النووي وتتحلل النوية في النواة</a:t>
            </a:r>
            <a:r>
              <a:rPr lang="ar-IQ" b="1" dirty="0"/>
              <a:t>. وتظهر الكروموسومات بشكل تراكيب خيطية واضحة وفي نهاية هذه المرحلة تصبح الكروموسومات مؤلفة من اربعة خيوط كروماتيدية بحيث يرتبط كل نصفا كروماتيد بنقطة واحدة تسمى القطعة المركزية .</a:t>
            </a:r>
            <a:endParaRPr lang="en-US" b="1" dirty="0"/>
          </a:p>
          <a:p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5350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b="1" dirty="0">
                <a:solidFill>
                  <a:srgbClr val="FF0000"/>
                </a:solidFill>
              </a:rPr>
              <a:t>فروع علم الوراثة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/>
              <a:t>1</a:t>
            </a:r>
            <a:r>
              <a:rPr lang="ar-IQ" b="1" dirty="0">
                <a:solidFill>
                  <a:srgbClr val="FF0000"/>
                </a:solidFill>
              </a:rPr>
              <a:t>-علم الوراثة الخلوي </a:t>
            </a:r>
            <a:r>
              <a:rPr lang="en-US" b="1" dirty="0">
                <a:solidFill>
                  <a:srgbClr val="FF0000"/>
                </a:solidFill>
              </a:rPr>
              <a:t>Cytogenetic </a:t>
            </a:r>
            <a:endParaRPr lang="ar-IQ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ar-SA" b="1" dirty="0"/>
              <a:t>هو فرع من فروع </a:t>
            </a:r>
            <a:r>
              <a:rPr lang="ar-SA" b="1" dirty="0">
                <a:hlinkClick r:id="rId2" tooltip="علم الوراثة"/>
              </a:rPr>
              <a:t>علم الوراثة</a:t>
            </a:r>
            <a:r>
              <a:rPr lang="en-US" b="1" dirty="0"/>
              <a:t> </a:t>
            </a:r>
            <a:r>
              <a:rPr lang="ar-SA" b="1" dirty="0"/>
              <a:t>يهتم بدراسة الظواهر الوراثية وكيفية ارتباط </a:t>
            </a:r>
            <a:r>
              <a:rPr lang="ar-SA" b="1" dirty="0">
                <a:hlinkClick r:id="rId3" tooltip="كروموسوم"/>
              </a:rPr>
              <a:t>الصِبغيات</a:t>
            </a:r>
            <a:r>
              <a:rPr lang="en-US" b="1" dirty="0"/>
              <a:t> </a:t>
            </a:r>
            <a:r>
              <a:rPr lang="ar-SA" b="1" dirty="0"/>
              <a:t>(الكروموسومات) بالخلية و سلوكها أثناء </a:t>
            </a:r>
            <a:r>
              <a:rPr lang="ar-SA" b="1" dirty="0">
                <a:hlinkClick r:id="rId4" tooltip="انقسام متساو"/>
              </a:rPr>
              <a:t>الانقسام المتساو</a:t>
            </a:r>
            <a:r>
              <a:rPr lang="ar-IQ" b="1" dirty="0"/>
              <a:t>ي</a:t>
            </a:r>
            <a:r>
              <a:rPr lang="en-US" b="1" dirty="0"/>
              <a:t> </a:t>
            </a:r>
            <a:r>
              <a:rPr lang="ar-SA" b="1" dirty="0">
                <a:hlinkClick r:id="rId5" tooltip="انقسام منصف"/>
              </a:rPr>
              <a:t>والانقسام الاختزالي</a:t>
            </a:r>
            <a:r>
              <a:rPr lang="en-US" b="1" dirty="0"/>
              <a:t> </a:t>
            </a:r>
            <a:r>
              <a:rPr lang="ar-SA" b="1" dirty="0"/>
              <a:t>دون الحاجة إلى استخراج </a:t>
            </a:r>
            <a:r>
              <a:rPr lang="ar-SA" b="1" dirty="0">
                <a:hlinkClick r:id="rId6" tooltip="حمض نووي ريبوزي منقوص الأكسجين"/>
              </a:rPr>
              <a:t>الحمض النووي</a:t>
            </a:r>
            <a:r>
              <a:rPr lang="en-US" b="1" dirty="0"/>
              <a:t> </a:t>
            </a:r>
            <a:r>
              <a:rPr lang="ar-SA" b="1" dirty="0"/>
              <a:t>وذلك عن طَريق استخدام </a:t>
            </a:r>
            <a:r>
              <a:rPr lang="ar-SA" b="1" dirty="0">
                <a:hlinkClick r:id="rId7" tooltip="مجهر ضوئي"/>
              </a:rPr>
              <a:t>المَجهر الضوئي</a:t>
            </a:r>
            <a:r>
              <a:rPr lang="en-US" b="1" dirty="0"/>
              <a:t>. 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1843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 smtClean="0"/>
              <a:t>2-المرحلة </a:t>
            </a:r>
            <a:r>
              <a:rPr lang="ar-IQ" b="1" dirty="0"/>
              <a:t>الأستوائية </a:t>
            </a:r>
            <a:r>
              <a:rPr lang="en-US" b="1" dirty="0"/>
              <a:t>Metaphase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ar-IQ" b="1" dirty="0"/>
              <a:t>تبتعد في هذه المرحلة منطقة القطعة المركزية لكل كروموسوم باتجاه خط استواء الخلية (منطقة الخط الوسطي للخلية</a:t>
            </a:r>
            <a:r>
              <a:rPr lang="ar-IQ" b="1" dirty="0" smtClean="0"/>
              <a:t>).</a:t>
            </a:r>
          </a:p>
          <a:p>
            <a:r>
              <a:rPr lang="ar-IQ" b="1" dirty="0" smtClean="0"/>
              <a:t>تتكون </a:t>
            </a:r>
            <a:r>
              <a:rPr lang="ar-IQ" b="1" dirty="0"/>
              <a:t>الصفيحة المغزلية التي تمتد بين </a:t>
            </a:r>
            <a:r>
              <a:rPr lang="ar-IQ" b="1" dirty="0" smtClean="0"/>
              <a:t>الكروموسومات </a:t>
            </a:r>
            <a:r>
              <a:rPr lang="ar-IQ" b="1" dirty="0"/>
              <a:t>وتمسكها عند المستوى المتوسط للخلية.</a:t>
            </a:r>
            <a:endParaRPr lang="en-US" b="1" dirty="0"/>
          </a:p>
          <a:p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5860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 smtClean="0"/>
              <a:t>3-المرحلة الانفصالية </a:t>
            </a:r>
            <a:r>
              <a:rPr lang="en-US" b="1" dirty="0"/>
              <a:t>Anaphase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ar-IQ" b="1" dirty="0"/>
              <a:t>وهي أقصر المراحل و اكثرها دقة وخلال هذه المرحلة ينفصل الكروماتيدان الشقيقان لكل كروموسوم عن بعضهما ويرحلان الى قطبي الخلية بحيث تنقسم كل قطعة مركزية الى قسمين وحال حدوث هذا</a:t>
            </a:r>
            <a:r>
              <a:rPr lang="ar-IQ" b="1" dirty="0" smtClean="0"/>
              <a:t>، فأن </a:t>
            </a:r>
            <a:r>
              <a:rPr lang="ar-IQ" b="1" dirty="0"/>
              <a:t>كل كروماتيد يصبح كروموسوما</a:t>
            </a:r>
            <a:r>
              <a:rPr lang="ar-IQ" b="1" dirty="0" smtClean="0"/>
              <a:t>. تقود </a:t>
            </a:r>
            <a:r>
              <a:rPr lang="ar-IQ" b="1" dirty="0"/>
              <a:t>القطع المركزية ارتحال الكروموسومات وتتخذ الكروموسومات اشكالا مختلفة حسب موقع القطع المركزية </a:t>
            </a:r>
            <a:r>
              <a:rPr lang="ar-IQ" b="1" dirty="0" smtClean="0"/>
              <a:t>عليها.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7247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IQ" b="1" dirty="0" smtClean="0"/>
              <a:t>4-المرحلة </a:t>
            </a:r>
            <a:r>
              <a:rPr lang="ar-IQ" b="1" dirty="0"/>
              <a:t>النهائية </a:t>
            </a:r>
            <a:r>
              <a:rPr lang="en-US" b="1" dirty="0"/>
              <a:t>Telophase </a:t>
            </a:r>
          </a:p>
          <a:p>
            <a:r>
              <a:rPr lang="ar-IQ" b="1" dirty="0">
                <a:solidFill>
                  <a:srgbClr val="FF0000"/>
                </a:solidFill>
              </a:rPr>
              <a:t>اهم حدث في هذه المرحلة هو انقسام السيتوبلازم</a:t>
            </a:r>
            <a:r>
              <a:rPr lang="ar-IQ" b="1" dirty="0" smtClean="0"/>
              <a:t>. تختلف </a:t>
            </a:r>
            <a:r>
              <a:rPr lang="ar-IQ" b="1" dirty="0"/>
              <a:t>الآلية بين الخلايا النباتية و الحيوانية</a:t>
            </a:r>
            <a:r>
              <a:rPr lang="ar-IQ" b="1" dirty="0" smtClean="0"/>
              <a:t>. ففي </a:t>
            </a:r>
            <a:r>
              <a:rPr lang="ar-IQ" b="1" dirty="0"/>
              <a:t>الخلايا النباتية ،تتكون </a:t>
            </a:r>
            <a:r>
              <a:rPr lang="ar-IQ" b="1" dirty="0">
                <a:solidFill>
                  <a:srgbClr val="FF0000"/>
                </a:solidFill>
              </a:rPr>
              <a:t>صفيحة الخلية </a:t>
            </a:r>
            <a:r>
              <a:rPr lang="ar-IQ" b="1" dirty="0"/>
              <a:t>في منطقة خط استواء </a:t>
            </a:r>
            <a:r>
              <a:rPr lang="ar-IQ" b="1" dirty="0" err="1"/>
              <a:t>الخلية.والنتيجة</a:t>
            </a:r>
            <a:r>
              <a:rPr lang="ar-IQ" b="1" dirty="0"/>
              <a:t> النهائية هي نفسها تكون خليتين</a:t>
            </a:r>
            <a:r>
              <a:rPr lang="ar-IQ" b="1" dirty="0" smtClean="0"/>
              <a:t>. أما </a:t>
            </a:r>
            <a:r>
              <a:rPr lang="ar-IQ" b="1" dirty="0"/>
              <a:t>في الخلايا </a:t>
            </a:r>
            <a:r>
              <a:rPr lang="ar-IQ" b="1" dirty="0" err="1"/>
              <a:t>الحيوانية،فينتج</a:t>
            </a:r>
            <a:r>
              <a:rPr lang="ar-IQ" b="1" dirty="0"/>
              <a:t> </a:t>
            </a:r>
            <a:r>
              <a:rPr lang="ar-IQ" b="1" dirty="0" err="1">
                <a:solidFill>
                  <a:srgbClr val="FF0000"/>
                </a:solidFill>
              </a:rPr>
              <a:t>التخصرالكامل</a:t>
            </a:r>
            <a:r>
              <a:rPr lang="ar-IQ" b="1" dirty="0"/>
              <a:t> لغشاء الخلية فاصلا بين الخلايا المنقسمة</a:t>
            </a:r>
            <a:r>
              <a:rPr lang="ar-IQ" b="1" dirty="0" smtClean="0"/>
              <a:t>.</a:t>
            </a:r>
          </a:p>
          <a:p>
            <a:r>
              <a:rPr lang="ar-IQ" b="1" dirty="0" smtClean="0"/>
              <a:t>في </a:t>
            </a:r>
            <a:r>
              <a:rPr lang="ar-IQ" b="1" dirty="0"/>
              <a:t>كل خلية جديدة تبدأ الكروموسومات </a:t>
            </a:r>
            <a:r>
              <a:rPr lang="ar-IQ" b="1" dirty="0" err="1"/>
              <a:t>بالأنحلال</a:t>
            </a:r>
            <a:r>
              <a:rPr lang="ar-IQ" b="1" dirty="0"/>
              <a:t> لتصبح مادة </a:t>
            </a:r>
            <a:r>
              <a:rPr lang="ar-IQ" b="1" dirty="0" err="1"/>
              <a:t>كروماتينية</a:t>
            </a:r>
            <a:r>
              <a:rPr lang="ar-IQ" b="1" dirty="0"/>
              <a:t> منتشرة مرة ثانية ويتشكل الغلاف النووي ثانية حولها</a:t>
            </a:r>
            <a:r>
              <a:rPr lang="ar-IQ" b="1" dirty="0" smtClean="0"/>
              <a:t>. وتبدأ </a:t>
            </a:r>
            <a:r>
              <a:rPr lang="ar-IQ" b="1" dirty="0"/>
              <a:t>النوية بالظهور و تصبح واضحة في النواة خلال المرحلة البينية مع اختفاء الخيوط المغزلية.</a:t>
            </a:r>
            <a:endParaRPr lang="en-US" b="1" dirty="0"/>
          </a:p>
          <a:p>
            <a:r>
              <a:rPr lang="ar-IQ" b="1" dirty="0"/>
              <a:t> </a:t>
            </a:r>
            <a:endParaRPr lang="en-US" b="1" dirty="0"/>
          </a:p>
          <a:p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589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اطوار الانقسام المتساوي 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fig09_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1935163"/>
            <a:ext cx="5832648" cy="4389437"/>
          </a:xfrm>
          <a:noFill/>
        </p:spPr>
      </p:pic>
    </p:spTree>
    <p:extLst>
      <p:ext uri="{BB962C8B-B14F-4D97-AF65-F5344CB8AC3E}">
        <p14:creationId xmlns:p14="http://schemas.microsoft.com/office/powerpoint/2010/main" val="3864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18F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19268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8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الانقسام </a:t>
            </a:r>
            <a:r>
              <a:rPr lang="ar-IQ" b="1" dirty="0">
                <a:solidFill>
                  <a:srgbClr val="FF0000"/>
                </a:solidFill>
              </a:rPr>
              <a:t>المنصف </a:t>
            </a:r>
            <a:r>
              <a:rPr lang="en-US" b="1" dirty="0">
                <a:solidFill>
                  <a:srgbClr val="FF0000"/>
                </a:solidFill>
              </a:rPr>
              <a:t>Meiosis</a:t>
            </a:r>
            <a:r>
              <a:rPr lang="ar-IQ" b="1" dirty="0">
                <a:solidFill>
                  <a:srgbClr val="FF0000"/>
                </a:solidFill>
              </a:rPr>
              <a:t> الاختزالي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ar-IQ" b="1" dirty="0"/>
              <a:t>يعتبر الانقسام المنصف عملية بمثابة التكاثر تحصل في الكائنات .</a:t>
            </a:r>
            <a:endParaRPr lang="en-US" b="1" dirty="0"/>
          </a:p>
          <a:p>
            <a:r>
              <a:rPr lang="ar-IQ" b="1" dirty="0"/>
              <a:t>ينتج عن الانقسام المنصف أمشاج(كميتات) ذكرية و انثوية بحيث يحتوي كل مشيج نصف المعلومات الوراثية في الخلية (الكروموسومات) </a:t>
            </a:r>
            <a:r>
              <a:rPr lang="ar-IQ" b="1" dirty="0" smtClean="0"/>
              <a:t>.</a:t>
            </a:r>
          </a:p>
          <a:p>
            <a:r>
              <a:rPr lang="ar-IQ" b="1" dirty="0" smtClean="0"/>
              <a:t>من </a:t>
            </a:r>
            <a:r>
              <a:rPr lang="ar-IQ" b="1" dirty="0"/>
              <a:t>خلال التكاثر الجنسي يتحد مشيج من الأب وآخر من الأم في عملية الاخصاب </a:t>
            </a:r>
            <a:r>
              <a:rPr lang="ar-IQ" b="1" dirty="0" smtClean="0"/>
              <a:t>لأعاده </a:t>
            </a:r>
            <a:r>
              <a:rPr lang="ar-IQ" b="1" dirty="0"/>
              <a:t>المادة الوراثية. يمر الانقسام المنصف بدورتين و ينتج عنهما  أربع خلايا تحتوي كل منها العدد النصفي للكروموسومات.</a:t>
            </a:r>
          </a:p>
        </p:txBody>
      </p:sp>
    </p:spTree>
    <p:extLst>
      <p:ext uri="{BB962C8B-B14F-4D97-AF65-F5344CB8AC3E}">
        <p14:creationId xmlns:p14="http://schemas.microsoft.com/office/powerpoint/2010/main" val="29383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IQ" dirty="0" smtClean="0"/>
              <a:t>:</a:t>
            </a:r>
            <a:r>
              <a:rPr lang="ar-IQ" b="1" dirty="0" err="1"/>
              <a:t>ألانقسام</a:t>
            </a:r>
            <a:r>
              <a:rPr lang="ar-IQ" b="1" dirty="0"/>
              <a:t> المنصف الأول </a:t>
            </a:r>
            <a:r>
              <a:rPr lang="en-US" b="1" dirty="0"/>
              <a:t>The First Meiotic Division </a:t>
            </a:r>
          </a:p>
          <a:p>
            <a:r>
              <a:rPr lang="ar-IQ" b="1" dirty="0"/>
              <a:t>يمر بالمراحل التالية:</a:t>
            </a:r>
            <a:endParaRPr lang="en-US" b="1" dirty="0"/>
          </a:p>
          <a:p>
            <a:r>
              <a:rPr lang="ar-IQ" b="1" dirty="0"/>
              <a:t>1</a:t>
            </a:r>
            <a:r>
              <a:rPr lang="ar-IQ" b="1" dirty="0">
                <a:solidFill>
                  <a:srgbClr val="FF0000"/>
                </a:solidFill>
              </a:rPr>
              <a:t>-المرحلة التمهيدية الأولى </a:t>
            </a:r>
            <a:r>
              <a:rPr lang="en-US" b="1" dirty="0">
                <a:solidFill>
                  <a:srgbClr val="FF0000"/>
                </a:solidFill>
              </a:rPr>
              <a:t>Prophase 1</a:t>
            </a:r>
          </a:p>
          <a:p>
            <a:r>
              <a:rPr lang="ar-IQ" b="1" dirty="0"/>
              <a:t>كما في الانقسام المتساوي، فأن تضاعف </a:t>
            </a:r>
            <a:r>
              <a:rPr lang="en-US" b="1" dirty="0"/>
              <a:t>DNA</a:t>
            </a:r>
            <a:r>
              <a:rPr lang="ar-IQ" b="1" dirty="0"/>
              <a:t> يسبق الانقسام المنصف .تنقسم هذه المرحلة الى خمسة أطوار وهي</a:t>
            </a:r>
            <a:endParaRPr lang="en-US" dirty="0"/>
          </a:p>
          <a:p>
            <a:r>
              <a:rPr lang="ar-IQ" b="1" dirty="0"/>
              <a:t>أ-</a:t>
            </a:r>
            <a:r>
              <a:rPr lang="ar-IQ" b="1" dirty="0" err="1"/>
              <a:t>القلادي</a:t>
            </a:r>
            <a:r>
              <a:rPr lang="ar-IQ" b="1" dirty="0"/>
              <a:t> </a:t>
            </a:r>
            <a:r>
              <a:rPr lang="en-US" b="1" dirty="0" err="1"/>
              <a:t>Leptonema</a:t>
            </a:r>
            <a:endParaRPr lang="en-US" b="1" dirty="0"/>
          </a:p>
          <a:p>
            <a:r>
              <a:rPr lang="ar-IQ" b="1" dirty="0"/>
              <a:t>تكون الكروموسومات طولية الشكل </a:t>
            </a:r>
            <a:r>
              <a:rPr lang="ar-IQ" b="1" dirty="0" err="1"/>
              <a:t>قلادية</a:t>
            </a:r>
            <a:r>
              <a:rPr lang="ar-IQ" b="1" dirty="0"/>
              <a:t>.</a:t>
            </a:r>
            <a:endParaRPr lang="en-US" b="1" dirty="0"/>
          </a:p>
          <a:p>
            <a:r>
              <a:rPr lang="ar-IQ" b="1" dirty="0"/>
              <a:t>ب-</a:t>
            </a:r>
            <a:r>
              <a:rPr lang="ar-IQ" b="1" dirty="0" err="1"/>
              <a:t>التزاوجي</a:t>
            </a:r>
            <a:r>
              <a:rPr lang="ar-IQ" b="1" dirty="0"/>
              <a:t> </a:t>
            </a:r>
            <a:r>
              <a:rPr lang="en-US" b="1" dirty="0" err="1"/>
              <a:t>Zygonema</a:t>
            </a:r>
            <a:endParaRPr lang="en-US" b="1" dirty="0"/>
          </a:p>
          <a:p>
            <a:r>
              <a:rPr lang="ar-IQ" b="1" dirty="0"/>
              <a:t>تتجاذب الكروموسومات الى بعضها و تبدأ </a:t>
            </a:r>
            <a:r>
              <a:rPr lang="ar-IQ" b="1" dirty="0" smtClean="0"/>
              <a:t>بالاقتران </a:t>
            </a:r>
            <a:r>
              <a:rPr lang="ar-IQ" b="1" dirty="0"/>
              <a:t>في ازواج وتكوين المجموعات الثنائية</a:t>
            </a:r>
            <a:r>
              <a:rPr lang="ar-IQ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50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IQ" b="1" dirty="0"/>
              <a:t>ج-الضام </a:t>
            </a:r>
            <a:r>
              <a:rPr lang="en-US" b="1" dirty="0" err="1"/>
              <a:t>Pachynema</a:t>
            </a:r>
            <a:endParaRPr lang="en-US" b="1" dirty="0"/>
          </a:p>
          <a:p>
            <a:r>
              <a:rPr lang="ar-IQ" b="1" dirty="0"/>
              <a:t>تقصر و تلتف الكروموسومات ويتضاعف كل كروموسوم من الكروموسومات المقترنة وهذا يعني أن كل كروموسوم يتكون من </a:t>
            </a:r>
            <a:r>
              <a:rPr lang="ar-IQ" b="1" dirty="0" err="1"/>
              <a:t>كروماتيدين</a:t>
            </a:r>
            <a:r>
              <a:rPr lang="ar-IQ" b="1" dirty="0"/>
              <a:t> شقيقين متصلين بقطعة مركزية واحدة وتتكون المجاميع الرباعية.</a:t>
            </a:r>
            <a:endParaRPr lang="en-US" b="1" dirty="0"/>
          </a:p>
          <a:p>
            <a:r>
              <a:rPr lang="ar-IQ" b="1" dirty="0"/>
              <a:t>د-</a:t>
            </a:r>
            <a:r>
              <a:rPr lang="ar-IQ" b="1" dirty="0" err="1"/>
              <a:t>الانفراجي</a:t>
            </a:r>
            <a:r>
              <a:rPr lang="ar-IQ" b="1" dirty="0"/>
              <a:t> </a:t>
            </a:r>
            <a:r>
              <a:rPr lang="en-US" b="1" dirty="0" err="1"/>
              <a:t>Diplonema</a:t>
            </a:r>
            <a:endParaRPr lang="en-US" b="1" dirty="0"/>
          </a:p>
          <a:p>
            <a:r>
              <a:rPr lang="ar-IQ" b="1" dirty="0"/>
              <a:t>تبدأ أزواج </a:t>
            </a:r>
            <a:r>
              <a:rPr lang="ar-IQ" b="1" dirty="0" err="1"/>
              <a:t>الكروماتيدات</a:t>
            </a:r>
            <a:r>
              <a:rPr lang="ar-IQ" b="1" dirty="0"/>
              <a:t> الشقيقة في كل مجموعة رباعية بالانفصال. وتظهر في مرحلة تنافر مع بعضها.</a:t>
            </a:r>
            <a:endParaRPr lang="en-US" b="1" dirty="0"/>
          </a:p>
          <a:p>
            <a:r>
              <a:rPr lang="ar-IQ" b="1" dirty="0"/>
              <a:t>ه-</a:t>
            </a:r>
            <a:r>
              <a:rPr lang="ar-IQ" b="1" dirty="0" err="1"/>
              <a:t>التشتتي</a:t>
            </a:r>
            <a:r>
              <a:rPr lang="ar-IQ" b="1" dirty="0"/>
              <a:t> </a:t>
            </a:r>
            <a:r>
              <a:rPr lang="en-US" b="1" dirty="0" err="1"/>
              <a:t>Diakinesis</a:t>
            </a:r>
            <a:r>
              <a:rPr lang="en-US" b="1" dirty="0"/>
              <a:t> </a:t>
            </a:r>
          </a:p>
          <a:p>
            <a:r>
              <a:rPr lang="ar-IQ" b="1" dirty="0"/>
              <a:t>تزداد الكروموسومات في القصر والتكثيف و تلتف على بعضها .</a:t>
            </a:r>
          </a:p>
          <a:p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4955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2-المرحلة </a:t>
            </a:r>
            <a:r>
              <a:rPr lang="ar-IQ" b="1" dirty="0">
                <a:solidFill>
                  <a:srgbClr val="FF0000"/>
                </a:solidFill>
              </a:rPr>
              <a:t>الاستوائية الأولى </a:t>
            </a:r>
            <a:r>
              <a:rPr lang="en-US" b="1" dirty="0">
                <a:solidFill>
                  <a:srgbClr val="FF0000"/>
                </a:solidFill>
              </a:rPr>
              <a:t>Metaphase </a:t>
            </a:r>
          </a:p>
          <a:p>
            <a:r>
              <a:rPr lang="ar-IQ" b="1" dirty="0"/>
              <a:t>تتحرك المجاميع الرباعية من مكانها الى خط استواء الخلية</a:t>
            </a:r>
            <a:r>
              <a:rPr lang="ar-IQ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ar-IQ" b="1" dirty="0">
                <a:solidFill>
                  <a:srgbClr val="FF0000"/>
                </a:solidFill>
              </a:rPr>
              <a:t>3-المرحلة الانفصالية الأولى </a:t>
            </a:r>
            <a:r>
              <a:rPr lang="en-US" b="1" dirty="0">
                <a:solidFill>
                  <a:srgbClr val="FF0000"/>
                </a:solidFill>
              </a:rPr>
              <a:t>Anaphase 1</a:t>
            </a:r>
          </a:p>
          <a:p>
            <a:r>
              <a:rPr lang="ar-IQ" b="1" dirty="0"/>
              <a:t>يسحب نصف كل مجموعة رباعية (زوج من </a:t>
            </a:r>
            <a:r>
              <a:rPr lang="ar-IQ" b="1" dirty="0" err="1"/>
              <a:t>الكروماتيدات</a:t>
            </a:r>
            <a:r>
              <a:rPr lang="ar-IQ" b="1" dirty="0"/>
              <a:t> الشقيقة) باتجاه كل قطب من قطبي الخلية المنقسمة اي ان عدد الكروموسومات يتساوى عند القطبين و يكون بالعدد النصفي.</a:t>
            </a:r>
            <a:endParaRPr lang="en-US" b="1" dirty="0"/>
          </a:p>
          <a:p>
            <a:r>
              <a:rPr lang="ar-IQ" b="1" dirty="0"/>
              <a:t> </a:t>
            </a:r>
            <a:endParaRPr lang="en-US" b="1" dirty="0"/>
          </a:p>
          <a:p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9963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/>
              <a:t>الانقسام المنصف الثاني </a:t>
            </a:r>
            <a:r>
              <a:rPr lang="en-US" b="1" dirty="0" smtClean="0"/>
              <a:t>The </a:t>
            </a:r>
            <a:r>
              <a:rPr lang="en-US" b="1" dirty="0"/>
              <a:t>Second Meiotic Division </a:t>
            </a:r>
          </a:p>
          <a:p>
            <a:r>
              <a:rPr lang="ar-IQ" b="1" dirty="0"/>
              <a:t>الانقسام الثاني ضروري للحصول على العدد النصفي من الكروموسومات. خلال المرحلة التمهيدية الثانية فأن كل زوج عبارة عن </a:t>
            </a:r>
            <a:r>
              <a:rPr lang="ar-IQ" b="1" dirty="0" err="1"/>
              <a:t>كروماتيدين</a:t>
            </a:r>
            <a:r>
              <a:rPr lang="ar-IQ" b="1" dirty="0"/>
              <a:t> شقيقين مرتبطين بقطعة مركزية. و خلال المرحلة الاستوائية الثانية، تتجه القطع المركزية الى خط استواء الخلية</a:t>
            </a:r>
          </a:p>
        </p:txBody>
      </p:sp>
    </p:spTree>
    <p:extLst>
      <p:ext uri="{BB962C8B-B14F-4D97-AF65-F5344CB8AC3E}">
        <p14:creationId xmlns:p14="http://schemas.microsoft.com/office/powerpoint/2010/main" val="7902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>
                <a:solidFill>
                  <a:srgbClr val="FF0000"/>
                </a:solidFill>
              </a:rPr>
              <a:t>2</a:t>
            </a:r>
            <a:r>
              <a:rPr lang="ar-IQ" b="1" dirty="0" smtClean="0">
                <a:solidFill>
                  <a:srgbClr val="FF0000"/>
                </a:solidFill>
              </a:rPr>
              <a:t>-وراثة </a:t>
            </a:r>
            <a:r>
              <a:rPr lang="ar-IQ" b="1" dirty="0">
                <a:solidFill>
                  <a:srgbClr val="FF0000"/>
                </a:solidFill>
              </a:rPr>
              <a:t>العشائر </a:t>
            </a:r>
            <a:r>
              <a:rPr lang="en-US" b="1" dirty="0">
                <a:solidFill>
                  <a:srgbClr val="FF0000"/>
                </a:solidFill>
              </a:rPr>
              <a:t>Population </a:t>
            </a:r>
            <a:r>
              <a:rPr lang="en-US" b="1" dirty="0" smtClean="0">
                <a:solidFill>
                  <a:srgbClr val="FF0000"/>
                </a:solidFill>
              </a:rPr>
              <a:t>genetics</a:t>
            </a:r>
            <a:endParaRPr lang="ar-IQ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ar-IQ" b="1" dirty="0"/>
              <a:t> هو أحد فروع علم الوراثة يبحث في التكوين الوراثي للعشيرة و دراسة توارث صفات العشيرة لمعرفة الصفات المرغوبة و غير المرغوبة </a:t>
            </a:r>
            <a:r>
              <a:rPr lang="ar-IQ" b="1" dirty="0">
                <a:solidFill>
                  <a:srgbClr val="FF0000"/>
                </a:solidFill>
              </a:rPr>
              <a:t>و فهم أسلوب التطور في العشيرة</a:t>
            </a:r>
            <a:r>
              <a:rPr lang="ar-IQ" b="1" dirty="0"/>
              <a:t>. مثال ذلك التزاوج العشوائي بين الأفراد التي تعيش ضمن منطقة جغرافية معينة.</a:t>
            </a:r>
            <a:endParaRPr lang="en-US" b="1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601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/>
              <a:t>. و خلال المرحلة الانفصالية الثانية، فأن </a:t>
            </a:r>
            <a:r>
              <a:rPr lang="ar-IQ" b="1" dirty="0" err="1"/>
              <a:t>الكروماتيدات</a:t>
            </a:r>
            <a:r>
              <a:rPr lang="ar-IQ" b="1" dirty="0"/>
              <a:t> الشقيقة لكل زوج تسحب الى الأقطاب المتقابلة .وبهذا فأن عدد الأزواج يساوي العدد النصفي للكروموسومات</a:t>
            </a:r>
            <a:r>
              <a:rPr lang="ar-IQ" b="1" dirty="0" smtClean="0"/>
              <a:t>.</a:t>
            </a:r>
          </a:p>
          <a:p>
            <a:endParaRPr lang="ar-IQ" b="1" dirty="0"/>
          </a:p>
          <a:p>
            <a:r>
              <a:rPr lang="ar-IQ" b="1" dirty="0" smtClean="0"/>
              <a:t> </a:t>
            </a:r>
            <a:r>
              <a:rPr lang="ar-IQ" b="1" dirty="0"/>
              <a:t>وفي المرحلة النهائية الثانية تتواجد الكروموسومات عند كل قطب .وبعدها ينقسم السيتوبلازم وتنتج أربعة أمشاج بها العدد النصفي من الكروموسومات.</a:t>
            </a:r>
            <a:endParaRPr lang="en-US" b="1" dirty="0"/>
          </a:p>
          <a:p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634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 descr="fig09_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624736" cy="548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5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gametogen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264696" cy="398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0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gametogen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26469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7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 smtClean="0"/>
              <a:t>ان </a:t>
            </a:r>
            <a:r>
              <a:rPr lang="ar-IQ" b="1" dirty="0"/>
              <a:t>الخلايا التكاثرية نتجت من دورتين للانقسام المنصف .في الدورة الأولى انقسمت الخلية (</a:t>
            </a:r>
            <a:r>
              <a:rPr lang="en-US" b="1" dirty="0"/>
              <a:t>2N</a:t>
            </a:r>
            <a:r>
              <a:rPr lang="ar-IQ" b="1" dirty="0"/>
              <a:t> من الكروموسومات) الى خليتين تحتويان على (</a:t>
            </a:r>
            <a:r>
              <a:rPr lang="en-US" b="1" dirty="0"/>
              <a:t>N</a:t>
            </a:r>
            <a:r>
              <a:rPr lang="ar-IQ" b="1" dirty="0"/>
              <a:t> من الكروموسومات) أي نصف عدد الكروموسومات الموجود في الخلية الأصلية و لذلك سمي بالانقسام المنصف</a:t>
            </a:r>
            <a:r>
              <a:rPr lang="ar-IQ" b="1" dirty="0" smtClean="0"/>
              <a:t>.</a:t>
            </a:r>
          </a:p>
          <a:p>
            <a:r>
              <a:rPr lang="ar-IQ" b="1" dirty="0" smtClean="0"/>
              <a:t> </a:t>
            </a:r>
            <a:r>
              <a:rPr lang="ar-IQ" b="1" dirty="0"/>
              <a:t>في الدورة الثانية فنتجت أربعة خلايا تكاثرية ذكرية تحتوي على </a:t>
            </a:r>
            <a:r>
              <a:rPr lang="en-US" b="1" dirty="0"/>
              <a:t>N</a:t>
            </a:r>
            <a:r>
              <a:rPr lang="ar-IQ" b="1" dirty="0"/>
              <a:t> من الكروموسومات ،و في الاناث تنتج خلية مبيضية أولية في دورة الانقسام الأولى وجسم قطبي و في الدورة الثانية من الانقسام تنتج خلية مبيضية ثانوية و جسمان قطبيان و تحتوي الخلية المبيضية على </a:t>
            </a:r>
            <a:r>
              <a:rPr lang="en-US" b="1" dirty="0"/>
              <a:t>N</a:t>
            </a:r>
            <a:r>
              <a:rPr lang="ar-IQ" b="1" dirty="0"/>
              <a:t> من الكروموسومات.</a:t>
            </a:r>
            <a:endParaRPr lang="en-US" b="1" dirty="0"/>
          </a:p>
          <a:p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4436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أهمية الانقسام المنصف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r>
              <a:rPr lang="ar-IQ" b="1" dirty="0"/>
              <a:t>1-المحافظة على كمية ثابتة من المعلومات الوراثية(عدد الكروموسومات) بين الأجيال</a:t>
            </a:r>
            <a:r>
              <a:rPr lang="ar-IQ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ar-IQ" b="1" dirty="0"/>
              <a:t>2-تنوع وراثي ينتج عن آلية توزيع المادة الوراثية</a:t>
            </a:r>
            <a:r>
              <a:rPr lang="ar-IQ" b="1" dirty="0" smtClean="0"/>
              <a:t>، و </a:t>
            </a:r>
            <a:r>
              <a:rPr lang="ar-IQ" b="1" dirty="0"/>
              <a:t>هذا بمثابة الحفاظ على نوع الكائن الحي.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5612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 smtClean="0"/>
              <a:t>3</a:t>
            </a:r>
            <a:r>
              <a:rPr lang="ar-IQ" b="1" dirty="0" smtClean="0">
                <a:solidFill>
                  <a:srgbClr val="FF0000"/>
                </a:solidFill>
              </a:rPr>
              <a:t>-الوراثة </a:t>
            </a:r>
            <a:r>
              <a:rPr lang="ar-IQ" b="1" dirty="0">
                <a:solidFill>
                  <a:srgbClr val="FF0000"/>
                </a:solidFill>
              </a:rPr>
              <a:t>الكمية </a:t>
            </a:r>
            <a:r>
              <a:rPr lang="en-US" b="1" dirty="0">
                <a:solidFill>
                  <a:srgbClr val="FF0000"/>
                </a:solidFill>
              </a:rPr>
              <a:t>quantitative </a:t>
            </a:r>
            <a:r>
              <a:rPr lang="en-US" b="1" dirty="0" smtClean="0">
                <a:solidFill>
                  <a:srgbClr val="FF0000"/>
                </a:solidFill>
              </a:rPr>
              <a:t>genetics</a:t>
            </a:r>
            <a:endParaRPr lang="ar-IQ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r>
              <a:rPr lang="ar-SA" b="1" dirty="0"/>
              <a:t> يتناول هذا الفرع دراسة الاختلافات في الصفات الانتاجية التي تتأثر وراثتها بأكثر من جين واحد بحيث تتعدد مظاهر هذه الصفات و تكون  متدرجة يصعب تمييزها وتحليلها حسب الوراثة المندلية ،و يتم تحديد اثر الجين بدقة من خلال اشتراكه مع عدد من الجينات الأخرى ، فهناك جينات ذات أثر كبير واخرى ذات أثر </a:t>
            </a:r>
            <a:r>
              <a:rPr lang="ar-SA" b="1" dirty="0" smtClean="0"/>
              <a:t>بسيط</a:t>
            </a:r>
            <a:r>
              <a:rPr lang="ar-IQ" b="1" dirty="0" smtClean="0"/>
              <a:t>.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5167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/>
              <a:t>4</a:t>
            </a:r>
            <a:r>
              <a:rPr lang="ar-IQ" b="1" dirty="0">
                <a:solidFill>
                  <a:srgbClr val="FF0000"/>
                </a:solidFill>
              </a:rPr>
              <a:t>-الوراثة التكوينية </a:t>
            </a:r>
            <a:r>
              <a:rPr lang="en-US" b="1" dirty="0">
                <a:solidFill>
                  <a:srgbClr val="FF0000"/>
                </a:solidFill>
              </a:rPr>
              <a:t>Developmental genetics</a:t>
            </a:r>
          </a:p>
          <a:p>
            <a:r>
              <a:rPr lang="ar-IQ" b="1" dirty="0"/>
              <a:t>يهتم هذا الفرع بتكوين مجاميع من الكائنات التي يمكن من خلالها دراسة توارث مختلف الصفات مثل البكتريا و الخمائر و حشرة الفاكهة و غيرها</a:t>
            </a:r>
            <a:r>
              <a:rPr lang="ar-IQ" b="1" dirty="0" smtClean="0"/>
              <a:t>.</a:t>
            </a:r>
          </a:p>
          <a:p>
            <a:endParaRPr lang="ar-IQ" b="1" dirty="0"/>
          </a:p>
          <a:p>
            <a:pPr marL="0" indent="0">
              <a:buNone/>
            </a:pPr>
            <a:r>
              <a:rPr lang="ar-IQ" b="1" dirty="0" smtClean="0"/>
              <a:t> </a:t>
            </a:r>
            <a:endParaRPr lang="en-US" b="1" dirty="0"/>
          </a:p>
          <a:p>
            <a:r>
              <a:rPr lang="ar-IQ" b="1" dirty="0"/>
              <a:t>5</a:t>
            </a:r>
            <a:r>
              <a:rPr lang="ar-IQ" b="1" dirty="0">
                <a:solidFill>
                  <a:srgbClr val="FF0000"/>
                </a:solidFill>
              </a:rPr>
              <a:t>-الوراثة الفسيولوجية </a:t>
            </a:r>
            <a:r>
              <a:rPr lang="en-US" b="1" dirty="0">
                <a:solidFill>
                  <a:srgbClr val="FF0000"/>
                </a:solidFill>
              </a:rPr>
              <a:t>physiological genetics</a:t>
            </a:r>
          </a:p>
          <a:p>
            <a:r>
              <a:rPr lang="ar-IQ" b="1" dirty="0"/>
              <a:t>يهتم بدراسة التأثير الوراثي على العديد من الصفات الفسيولوجية في مختلف الكائنات الحية</a:t>
            </a:r>
            <a:r>
              <a:rPr lang="ar-IQ" dirty="0"/>
              <a:t>.</a:t>
            </a:r>
            <a:endParaRPr lang="en-US" dirty="0"/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773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6-الوراثة </a:t>
            </a:r>
            <a:r>
              <a:rPr lang="ar-IQ" b="1" dirty="0">
                <a:solidFill>
                  <a:srgbClr val="FF0000"/>
                </a:solidFill>
              </a:rPr>
              <a:t>الاشعاعية </a:t>
            </a:r>
            <a:r>
              <a:rPr lang="en-US" b="1" dirty="0">
                <a:solidFill>
                  <a:srgbClr val="FF0000"/>
                </a:solidFill>
              </a:rPr>
              <a:t>Radiation genetics</a:t>
            </a:r>
          </a:p>
          <a:p>
            <a:r>
              <a:rPr lang="ar-IQ" b="1" dirty="0"/>
              <a:t>يختص هذا الفرع بدراسة تأثيرات مختلف أنواع الاشعاعات على الجينات في الكائنات الحية و كيفية حصول الطفرات الوراثية نتيجة للأضرار في المادة الوراثية لمختلف الكائنات الحية.</a:t>
            </a:r>
            <a:endParaRPr lang="en-US" b="1" dirty="0"/>
          </a:p>
          <a:p>
            <a:r>
              <a:rPr lang="ar-IQ" b="1" dirty="0">
                <a:solidFill>
                  <a:srgbClr val="FF0000"/>
                </a:solidFill>
              </a:rPr>
              <a:t>7-وراثة الطفرات </a:t>
            </a:r>
            <a:r>
              <a:rPr lang="en-US" b="1" dirty="0" smtClean="0">
                <a:solidFill>
                  <a:srgbClr val="FF0000"/>
                </a:solidFill>
              </a:rPr>
              <a:t>Mutagenic</a:t>
            </a:r>
            <a:r>
              <a:rPr lang="en-US" b="1" dirty="0" smtClean="0"/>
              <a:t> </a:t>
            </a:r>
            <a:endParaRPr lang="en-US" b="1" dirty="0"/>
          </a:p>
          <a:p>
            <a:r>
              <a:rPr lang="ar-IQ" b="1" dirty="0"/>
              <a:t>يختص بدراسة أسباب نشوء الطفرات الوراثية على مستوى الكروموسومات الجسمية و الجنسية في الكائنات الحية.</a:t>
            </a:r>
            <a:endParaRPr lang="en-US" b="1" dirty="0"/>
          </a:p>
          <a:p>
            <a:r>
              <a:rPr lang="ar-IQ" dirty="0"/>
              <a:t> 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825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</a:rPr>
              <a:t>8</a:t>
            </a:r>
            <a:r>
              <a:rPr lang="ar-IQ" b="1" dirty="0" smtClean="0">
                <a:solidFill>
                  <a:srgbClr val="FF0000"/>
                </a:solidFill>
              </a:rPr>
              <a:t>-وراثة </a:t>
            </a:r>
            <a:r>
              <a:rPr lang="ar-IQ" b="1" dirty="0">
                <a:solidFill>
                  <a:srgbClr val="FF0000"/>
                </a:solidFill>
              </a:rPr>
              <a:t>الاحياء الدقيقة </a:t>
            </a:r>
            <a:r>
              <a:rPr lang="en-US" b="1" dirty="0">
                <a:solidFill>
                  <a:srgbClr val="FF0000"/>
                </a:solidFill>
              </a:rPr>
              <a:t>Microbial genetics</a:t>
            </a:r>
          </a:p>
          <a:p>
            <a:r>
              <a:rPr lang="ar-SA" b="1" dirty="0"/>
              <a:t>يختص علم </a:t>
            </a:r>
            <a:r>
              <a:rPr lang="en-US" b="1" dirty="0"/>
              <a:t>Microbiology </a:t>
            </a:r>
            <a:r>
              <a:rPr lang="ar-SA" b="1" dirty="0"/>
              <a:t>بدراسة </a:t>
            </a:r>
            <a:r>
              <a:rPr lang="ar-SA" b="1" dirty="0">
                <a:hlinkClick r:id="rId2" tooltip="ميكروب"/>
              </a:rPr>
              <a:t>الأحياء الدقيقة</a:t>
            </a:r>
            <a:r>
              <a:rPr lang="en-US" b="1" dirty="0"/>
              <a:t> </a:t>
            </a:r>
            <a:r>
              <a:rPr lang="ar-SA" b="1" dirty="0">
                <a:hlinkClick r:id="rId3" tooltip="كائن وحيد الخلية"/>
              </a:rPr>
              <a:t>وحيدة الخلية</a:t>
            </a:r>
            <a:r>
              <a:rPr lang="en-US" b="1" dirty="0"/>
              <a:t> </a:t>
            </a:r>
            <a:r>
              <a:rPr lang="ar-SA" b="1" dirty="0">
                <a:hlinkClick r:id="rId4" tooltip="متعددة الخلايا"/>
              </a:rPr>
              <a:t>ومتعددة الخلايا</a:t>
            </a:r>
            <a:r>
              <a:rPr lang="en-US" b="1" dirty="0"/>
              <a:t> </a:t>
            </a:r>
            <a:r>
              <a:rPr lang="ar-SA" b="1" dirty="0"/>
              <a:t>وكذلك عديمة النواة </a:t>
            </a:r>
            <a:r>
              <a:rPr lang="ar-SA" b="1" dirty="0">
                <a:hlinkClick r:id="rId5" tooltip="فيروس"/>
              </a:rPr>
              <a:t>كالفيروسات</a:t>
            </a:r>
            <a:r>
              <a:rPr lang="en-US" b="1" dirty="0"/>
              <a:t> </a:t>
            </a:r>
            <a:r>
              <a:rPr lang="ar-IQ" b="1" dirty="0"/>
              <a:t>و</a:t>
            </a:r>
            <a:r>
              <a:rPr lang="ar-SA" b="1" dirty="0"/>
              <a:t> </a:t>
            </a:r>
            <a:r>
              <a:rPr lang="ar-SA" b="1" dirty="0">
                <a:hlinkClick r:id="rId6"/>
              </a:rPr>
              <a:t>البكتيريا</a:t>
            </a:r>
            <a:r>
              <a:rPr lang="en-US" b="1" dirty="0"/>
              <a:t> </a:t>
            </a:r>
            <a:r>
              <a:rPr lang="ar-SA" b="1" dirty="0"/>
              <a:t>وبعض </a:t>
            </a:r>
            <a:r>
              <a:rPr lang="ar-SA" b="1" dirty="0">
                <a:hlinkClick r:id="rId7" tooltip="طحالب"/>
              </a:rPr>
              <a:t>الطحالب</a:t>
            </a:r>
            <a:r>
              <a:rPr lang="en-US" b="1" dirty="0"/>
              <a:t>. </a:t>
            </a:r>
            <a:r>
              <a:rPr lang="ar-SA" b="1" dirty="0"/>
              <a:t>رغم التطورات في هذا العلم فإن التقديرات تقول إنه لم يتم دراسة إلا 0.03% من </a:t>
            </a:r>
            <a:r>
              <a:rPr lang="ar-SA" b="1" dirty="0">
                <a:hlinkClick r:id="rId2" tooltip="ميكروب"/>
              </a:rPr>
              <a:t>الجراثيم</a:t>
            </a:r>
            <a:r>
              <a:rPr lang="en-US" b="1" dirty="0"/>
              <a:t> </a:t>
            </a:r>
            <a:r>
              <a:rPr lang="ar-SA" b="1" dirty="0"/>
              <a:t>الموجودة في الكرة الأرضية فبالرغم من أن الجراثيم اكتشفت منذ 300 عام إلا أن علم الأحياء الدقيقة ما زال يعد في بداياته مقارنة </a:t>
            </a:r>
            <a:r>
              <a:rPr lang="ar-SA" b="1" dirty="0">
                <a:hlinkClick r:id="rId8" tooltip="علم الحيوان"/>
              </a:rPr>
              <a:t>بعلم الحيوان</a:t>
            </a:r>
            <a:r>
              <a:rPr lang="en-US" b="1" dirty="0"/>
              <a:t> </a:t>
            </a:r>
            <a:r>
              <a:rPr lang="ar-SA" b="1" dirty="0">
                <a:hlinkClick r:id="rId9" tooltip="علم النبات"/>
              </a:rPr>
              <a:t>وعلم النبات</a:t>
            </a:r>
            <a:r>
              <a:rPr lang="en-US" b="1" dirty="0"/>
              <a:t> </a:t>
            </a:r>
            <a:r>
              <a:rPr lang="ar-SA" b="1" dirty="0">
                <a:hlinkClick r:id="rId10" tooltip="علم الحشرات"/>
              </a:rPr>
              <a:t>وعلم الحشرات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0707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907</TotalTime>
  <Words>2011</Words>
  <Application>Microsoft Office PowerPoint</Application>
  <PresentationFormat>عرض على الشاشة (3:4)‏</PresentationFormat>
  <Paragraphs>160</Paragraphs>
  <Slides>55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55</vt:i4>
      </vt:variant>
    </vt:vector>
  </HeadingPairs>
  <TitlesOfParts>
    <vt:vector size="62" baseType="lpstr">
      <vt:lpstr>Arial</vt:lpstr>
      <vt:lpstr>Calibri</vt:lpstr>
      <vt:lpstr>Constantia</vt:lpstr>
      <vt:lpstr>Majalla UI</vt:lpstr>
      <vt:lpstr>Traditional Arabic</vt:lpstr>
      <vt:lpstr>Wingdings 2</vt:lpstr>
      <vt:lpstr>تدفق</vt:lpstr>
      <vt:lpstr>عرض تقديمي في PowerPoint</vt:lpstr>
      <vt:lpstr>مقدمة عامة عن تطور علم الوراثة</vt:lpstr>
      <vt:lpstr>عرض تقديمي في PowerPoint</vt:lpstr>
      <vt:lpstr>فروع علم الوراثة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تطور علم الوراثة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أمثلة تطبيقية على تطور علم الوراثة</vt:lpstr>
      <vt:lpstr>عرض تقديمي في PowerPoint</vt:lpstr>
      <vt:lpstr>عرض تقديمي في PowerPoint</vt:lpstr>
      <vt:lpstr>عرض تقديمي في PowerPoint</vt:lpstr>
      <vt:lpstr>الانقسام الخلوي:Cell Division </vt:lpstr>
      <vt:lpstr>الكروموسومات Chromosomes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الكروموسومات Chromosomes </vt:lpstr>
      <vt:lpstr>عرض تقديمي في PowerPoint</vt:lpstr>
      <vt:lpstr>تصنيف الكروموسومات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المرحلة البينية و دورة الخلية </vt:lpstr>
      <vt:lpstr>عرض تقديمي في PowerPoint</vt:lpstr>
      <vt:lpstr>عرض تقديمي في PowerPoint</vt:lpstr>
      <vt:lpstr>الانقسام المتساوي:Mitosis </vt:lpstr>
      <vt:lpstr>مراحل الانقسام الميتوزي</vt:lpstr>
      <vt:lpstr>عرض تقديمي في PowerPoint</vt:lpstr>
      <vt:lpstr>عرض تقديمي في PowerPoint</vt:lpstr>
      <vt:lpstr>عرض تقديمي في PowerPoint</vt:lpstr>
      <vt:lpstr>اطوار الانقسام المتساوي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أهمية الانقسام المنصف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علم الوراثة Genetics:</dc:title>
  <dc:creator>safiya</dc:creator>
  <cp:lastModifiedBy>Shamfuture</cp:lastModifiedBy>
  <cp:revision>103</cp:revision>
  <dcterms:created xsi:type="dcterms:W3CDTF">2016-10-06T09:16:44Z</dcterms:created>
  <dcterms:modified xsi:type="dcterms:W3CDTF">2022-03-02T12:46:50Z</dcterms:modified>
</cp:coreProperties>
</file>